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40.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5" r:id="rId1"/>
  </p:sldMasterIdLst>
  <p:notesMasterIdLst>
    <p:notesMasterId r:id="rId50"/>
  </p:notesMasterIdLst>
  <p:handoutMasterIdLst>
    <p:handoutMasterId r:id="rId51"/>
  </p:handoutMasterIdLst>
  <p:sldIdLst>
    <p:sldId id="308" r:id="rId2"/>
    <p:sldId id="309" r:id="rId3"/>
    <p:sldId id="312" r:id="rId4"/>
    <p:sldId id="313" r:id="rId5"/>
    <p:sldId id="314" r:id="rId6"/>
    <p:sldId id="315" r:id="rId7"/>
    <p:sldId id="316" r:id="rId8"/>
    <p:sldId id="317" r:id="rId9"/>
    <p:sldId id="318" r:id="rId10"/>
    <p:sldId id="319" r:id="rId11"/>
    <p:sldId id="321" r:id="rId12"/>
    <p:sldId id="320" r:id="rId13"/>
    <p:sldId id="322" r:id="rId14"/>
    <p:sldId id="323" r:id="rId15"/>
    <p:sldId id="324" r:id="rId16"/>
    <p:sldId id="325" r:id="rId17"/>
    <p:sldId id="326" r:id="rId18"/>
    <p:sldId id="327" r:id="rId19"/>
    <p:sldId id="328" r:id="rId20"/>
    <p:sldId id="329" r:id="rId21"/>
    <p:sldId id="330" r:id="rId22"/>
    <p:sldId id="331" r:id="rId23"/>
    <p:sldId id="332" r:id="rId24"/>
    <p:sldId id="333" r:id="rId25"/>
    <p:sldId id="335" r:id="rId26"/>
    <p:sldId id="336" r:id="rId27"/>
    <p:sldId id="334" r:id="rId28"/>
    <p:sldId id="337" r:id="rId29"/>
    <p:sldId id="338" r:id="rId30"/>
    <p:sldId id="339" r:id="rId31"/>
    <p:sldId id="343" r:id="rId32"/>
    <p:sldId id="344" r:id="rId33"/>
    <p:sldId id="345" r:id="rId34"/>
    <p:sldId id="346" r:id="rId35"/>
    <p:sldId id="347" r:id="rId36"/>
    <p:sldId id="348" r:id="rId37"/>
    <p:sldId id="349" r:id="rId38"/>
    <p:sldId id="350" r:id="rId39"/>
    <p:sldId id="351" r:id="rId40"/>
    <p:sldId id="352" r:id="rId41"/>
    <p:sldId id="353" r:id="rId42"/>
    <p:sldId id="354" r:id="rId43"/>
    <p:sldId id="355" r:id="rId44"/>
    <p:sldId id="340" r:id="rId45"/>
    <p:sldId id="341" r:id="rId46"/>
    <p:sldId id="356" r:id="rId47"/>
    <p:sldId id="342" r:id="rId48"/>
    <p:sldId id="311" r:id="rId49"/>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84" charset="0"/>
        <a:ea typeface="+mn-ea"/>
        <a:cs typeface="+mn-cs"/>
      </a:defRPr>
    </a:lvl1pPr>
    <a:lvl2pPr marL="457200" algn="l" rtl="0" fontAlgn="base">
      <a:spcBef>
        <a:spcPct val="0"/>
      </a:spcBef>
      <a:spcAft>
        <a:spcPct val="0"/>
      </a:spcAft>
      <a:defRPr kern="1200">
        <a:solidFill>
          <a:schemeClr val="tx1"/>
        </a:solidFill>
        <a:latin typeface="Arial" pitchFamily="-84" charset="0"/>
        <a:ea typeface="+mn-ea"/>
        <a:cs typeface="+mn-cs"/>
      </a:defRPr>
    </a:lvl2pPr>
    <a:lvl3pPr marL="914400" algn="l" rtl="0" fontAlgn="base">
      <a:spcBef>
        <a:spcPct val="0"/>
      </a:spcBef>
      <a:spcAft>
        <a:spcPct val="0"/>
      </a:spcAft>
      <a:defRPr kern="1200">
        <a:solidFill>
          <a:schemeClr val="tx1"/>
        </a:solidFill>
        <a:latin typeface="Arial" pitchFamily="-84" charset="0"/>
        <a:ea typeface="+mn-ea"/>
        <a:cs typeface="+mn-cs"/>
      </a:defRPr>
    </a:lvl3pPr>
    <a:lvl4pPr marL="1371600" algn="l" rtl="0" fontAlgn="base">
      <a:spcBef>
        <a:spcPct val="0"/>
      </a:spcBef>
      <a:spcAft>
        <a:spcPct val="0"/>
      </a:spcAft>
      <a:defRPr kern="1200">
        <a:solidFill>
          <a:schemeClr val="tx1"/>
        </a:solidFill>
        <a:latin typeface="Arial" pitchFamily="-84" charset="0"/>
        <a:ea typeface="+mn-ea"/>
        <a:cs typeface="+mn-cs"/>
      </a:defRPr>
    </a:lvl4pPr>
    <a:lvl5pPr marL="1828800" algn="l" rtl="0" fontAlgn="base">
      <a:spcBef>
        <a:spcPct val="0"/>
      </a:spcBef>
      <a:spcAft>
        <a:spcPct val="0"/>
      </a:spcAft>
      <a:defRPr kern="1200">
        <a:solidFill>
          <a:schemeClr val="tx1"/>
        </a:solidFill>
        <a:latin typeface="Arial" pitchFamily="-84" charset="0"/>
        <a:ea typeface="+mn-ea"/>
        <a:cs typeface="+mn-cs"/>
      </a:defRPr>
    </a:lvl5pPr>
    <a:lvl6pPr marL="2286000" algn="l" defTabSz="457200" rtl="0" eaLnBrk="1" latinLnBrk="0" hangingPunct="1">
      <a:defRPr kern="1200">
        <a:solidFill>
          <a:schemeClr val="tx1"/>
        </a:solidFill>
        <a:latin typeface="Arial" pitchFamily="-84" charset="0"/>
        <a:ea typeface="+mn-ea"/>
        <a:cs typeface="+mn-cs"/>
      </a:defRPr>
    </a:lvl6pPr>
    <a:lvl7pPr marL="2743200" algn="l" defTabSz="457200" rtl="0" eaLnBrk="1" latinLnBrk="0" hangingPunct="1">
      <a:defRPr kern="1200">
        <a:solidFill>
          <a:schemeClr val="tx1"/>
        </a:solidFill>
        <a:latin typeface="Arial" pitchFamily="-84" charset="0"/>
        <a:ea typeface="+mn-ea"/>
        <a:cs typeface="+mn-cs"/>
      </a:defRPr>
    </a:lvl7pPr>
    <a:lvl8pPr marL="3200400" algn="l" defTabSz="457200" rtl="0" eaLnBrk="1" latinLnBrk="0" hangingPunct="1">
      <a:defRPr kern="1200">
        <a:solidFill>
          <a:schemeClr val="tx1"/>
        </a:solidFill>
        <a:latin typeface="Arial" pitchFamily="-84" charset="0"/>
        <a:ea typeface="+mn-ea"/>
        <a:cs typeface="+mn-cs"/>
      </a:defRPr>
    </a:lvl8pPr>
    <a:lvl9pPr marL="3657600" algn="l" defTabSz="457200" rtl="0" eaLnBrk="1" latinLnBrk="0" hangingPunct="1">
      <a:defRPr kern="1200">
        <a:solidFill>
          <a:schemeClr val="tx1"/>
        </a:solidFill>
        <a:latin typeface="Arial" pitchFamily="-8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clrMode="gray"/>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23" autoAdjust="0"/>
    <p:restoredTop sz="73556" autoAdjust="0"/>
  </p:normalViewPr>
  <p:slideViewPr>
    <p:cSldViewPr>
      <p:cViewPr varScale="1">
        <p:scale>
          <a:sx n="82" d="100"/>
          <a:sy n="82" d="100"/>
        </p:scale>
        <p:origin x="2776" y="168"/>
      </p:cViewPr>
      <p:guideLst>
        <p:guide orient="horz" pos="2160"/>
        <p:guide pos="2880"/>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66" d="100"/>
        <a:sy n="66" d="100"/>
      </p:scale>
      <p:origin x="0" y="0"/>
    </p:cViewPr>
  </p:sorterViewPr>
  <p:notesViewPr>
    <p:cSldViewPr>
      <p:cViewPr varScale="1">
        <p:scale>
          <a:sx n="121" d="100"/>
          <a:sy n="121" d="100"/>
        </p:scale>
        <p:origin x="-1344"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_rels/drawing9.xml.rels><?xml version="1.0" encoding="UTF-8" standalone="yes"?>
<Relationships xmlns="http://schemas.openxmlformats.org/package/2006/relationships"><Relationship Id="rId1" Type="http://schemas.openxmlformats.org/officeDocument/2006/relationships/image" Target="../media/image2.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AEAAD2A-447A-584B-8B4A-63C613823B4E}"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EADD5F5-2132-1F42-9F2B-AB015DF09331}">
      <dgm:prSet/>
      <dgm:spPr/>
      <dgm:t>
        <a:bodyPr/>
        <a:lstStyle/>
        <a:p>
          <a:r>
            <a:rPr lang="en-US" dirty="0"/>
            <a:t>NIST defines three </a:t>
          </a:r>
          <a:r>
            <a:rPr lang="en-US" b="0" dirty="0"/>
            <a:t>service models, </a:t>
          </a:r>
          <a:r>
            <a:rPr lang="en-US" dirty="0"/>
            <a:t>which can be viewed as nested service alternatives:</a:t>
          </a:r>
        </a:p>
      </dgm:t>
    </dgm:pt>
    <dgm:pt modelId="{04DA41EA-55B0-8D4C-B9DA-380FAE04614E}" type="parTrans" cxnId="{D0734D94-FE4E-9C48-907E-A4C9BBBB58A4}">
      <dgm:prSet/>
      <dgm:spPr/>
      <dgm:t>
        <a:bodyPr/>
        <a:lstStyle/>
        <a:p>
          <a:endParaRPr lang="en-US"/>
        </a:p>
      </dgm:t>
    </dgm:pt>
    <dgm:pt modelId="{9E1D69E3-D23E-554A-A57C-60DC1E7865CD}" type="sibTrans" cxnId="{D0734D94-FE4E-9C48-907E-A4C9BBBB58A4}">
      <dgm:prSet/>
      <dgm:spPr/>
      <dgm:t>
        <a:bodyPr/>
        <a:lstStyle/>
        <a:p>
          <a:endParaRPr lang="en-US"/>
        </a:p>
      </dgm:t>
    </dgm:pt>
    <dgm:pt modelId="{59AB4095-F1B1-A74D-89AE-C2C9B3E38F5A}">
      <dgm:prSet/>
      <dgm:spPr/>
      <dgm:t>
        <a:bodyPr/>
        <a:lstStyle/>
        <a:p>
          <a:r>
            <a:rPr lang="en-US" dirty="0"/>
            <a:t>Software as a service (SaaS)</a:t>
          </a:r>
        </a:p>
      </dgm:t>
    </dgm:pt>
    <dgm:pt modelId="{ED8EF7D6-D03A-754D-B918-0FA373E8A455}" type="parTrans" cxnId="{BD832A41-31F8-1E46-B685-067357DFD4CA}">
      <dgm:prSet/>
      <dgm:spPr/>
      <dgm:t>
        <a:bodyPr/>
        <a:lstStyle/>
        <a:p>
          <a:endParaRPr lang="en-US"/>
        </a:p>
      </dgm:t>
    </dgm:pt>
    <dgm:pt modelId="{5080FC5A-17D2-8E43-9AEA-AFD05264A453}" type="sibTrans" cxnId="{BD832A41-31F8-1E46-B685-067357DFD4CA}">
      <dgm:prSet/>
      <dgm:spPr/>
      <dgm:t>
        <a:bodyPr/>
        <a:lstStyle/>
        <a:p>
          <a:endParaRPr lang="en-US"/>
        </a:p>
      </dgm:t>
    </dgm:pt>
    <dgm:pt modelId="{B885546E-1662-7A42-969B-14FE51977059}">
      <dgm:prSet/>
      <dgm:spPr/>
      <dgm:t>
        <a:bodyPr/>
        <a:lstStyle/>
        <a:p>
          <a:r>
            <a:rPr lang="en-US" dirty="0"/>
            <a:t>Platform as a service (PaaS)</a:t>
          </a:r>
        </a:p>
      </dgm:t>
    </dgm:pt>
    <dgm:pt modelId="{B35F5755-C8CD-B847-AE01-7353453318B5}" type="parTrans" cxnId="{483B6794-CBDC-B94A-9C2F-2D844D6AD6F9}">
      <dgm:prSet/>
      <dgm:spPr/>
      <dgm:t>
        <a:bodyPr/>
        <a:lstStyle/>
        <a:p>
          <a:endParaRPr lang="en-US"/>
        </a:p>
      </dgm:t>
    </dgm:pt>
    <dgm:pt modelId="{FB17DBBB-44E5-5C42-A1B2-6BE95E3020B5}" type="sibTrans" cxnId="{483B6794-CBDC-B94A-9C2F-2D844D6AD6F9}">
      <dgm:prSet/>
      <dgm:spPr/>
      <dgm:t>
        <a:bodyPr/>
        <a:lstStyle/>
        <a:p>
          <a:endParaRPr lang="en-US"/>
        </a:p>
      </dgm:t>
    </dgm:pt>
    <dgm:pt modelId="{D0896E21-7E7C-2547-81B7-CE49A0F38D66}">
      <dgm:prSet/>
      <dgm:spPr/>
      <dgm:t>
        <a:bodyPr/>
        <a:lstStyle/>
        <a:p>
          <a:r>
            <a:rPr lang="en-US" dirty="0"/>
            <a:t>Infrastructure as a service (IaaS)</a:t>
          </a:r>
        </a:p>
      </dgm:t>
    </dgm:pt>
    <dgm:pt modelId="{CF257EB1-6758-054C-86CD-87E3FFCB266C}" type="parTrans" cxnId="{604A579E-5968-C94A-9BB6-DE3BB42D7F94}">
      <dgm:prSet/>
      <dgm:spPr/>
      <dgm:t>
        <a:bodyPr/>
        <a:lstStyle/>
        <a:p>
          <a:endParaRPr lang="en-US"/>
        </a:p>
      </dgm:t>
    </dgm:pt>
    <dgm:pt modelId="{E1CE09EE-6FE2-4640-9947-BC94F8F62B40}" type="sibTrans" cxnId="{604A579E-5968-C94A-9BB6-DE3BB42D7F94}">
      <dgm:prSet/>
      <dgm:spPr/>
      <dgm:t>
        <a:bodyPr/>
        <a:lstStyle/>
        <a:p>
          <a:endParaRPr lang="en-US"/>
        </a:p>
      </dgm:t>
    </dgm:pt>
    <dgm:pt modelId="{80B51163-4FA8-0F4B-8F36-5A51A64E3FCD}" type="pres">
      <dgm:prSet presAssocID="{DAEAAD2A-447A-584B-8B4A-63C613823B4E}" presName="hierChild1" presStyleCnt="0">
        <dgm:presLayoutVars>
          <dgm:orgChart val="1"/>
          <dgm:chPref val="1"/>
          <dgm:dir/>
          <dgm:animOne val="branch"/>
          <dgm:animLvl val="lvl"/>
          <dgm:resizeHandles/>
        </dgm:presLayoutVars>
      </dgm:prSet>
      <dgm:spPr/>
    </dgm:pt>
    <dgm:pt modelId="{80D862F6-DD2E-A241-A449-B163F7342EA5}" type="pres">
      <dgm:prSet presAssocID="{AEADD5F5-2132-1F42-9F2B-AB015DF09331}" presName="hierRoot1" presStyleCnt="0">
        <dgm:presLayoutVars>
          <dgm:hierBranch val="init"/>
        </dgm:presLayoutVars>
      </dgm:prSet>
      <dgm:spPr/>
    </dgm:pt>
    <dgm:pt modelId="{E61D6181-991A-704B-8F00-25E0DF2B8C80}" type="pres">
      <dgm:prSet presAssocID="{AEADD5F5-2132-1F42-9F2B-AB015DF09331}" presName="rootComposite1" presStyleCnt="0"/>
      <dgm:spPr/>
    </dgm:pt>
    <dgm:pt modelId="{A3F32F25-47FC-7342-81AE-2DAE3FFA2E91}" type="pres">
      <dgm:prSet presAssocID="{AEADD5F5-2132-1F42-9F2B-AB015DF09331}" presName="rootText1" presStyleLbl="node0" presStyleIdx="0" presStyleCnt="1" custScaleX="207709" custScaleY="146738" custLinFactNeighborX="-251" custLinFactNeighborY="-45380">
        <dgm:presLayoutVars>
          <dgm:chPref val="3"/>
        </dgm:presLayoutVars>
      </dgm:prSet>
      <dgm:spPr/>
    </dgm:pt>
    <dgm:pt modelId="{BE6D9871-C0F7-1F4E-87D5-CA1C1919D28C}" type="pres">
      <dgm:prSet presAssocID="{AEADD5F5-2132-1F42-9F2B-AB015DF09331}" presName="rootConnector1" presStyleLbl="node1" presStyleIdx="0" presStyleCnt="0"/>
      <dgm:spPr/>
    </dgm:pt>
    <dgm:pt modelId="{FB1D7215-BEF7-B04F-9D50-25C77B500883}" type="pres">
      <dgm:prSet presAssocID="{AEADD5F5-2132-1F42-9F2B-AB015DF09331}" presName="hierChild2" presStyleCnt="0"/>
      <dgm:spPr/>
    </dgm:pt>
    <dgm:pt modelId="{B32A4D53-4D83-C042-8828-8B09BFBF55E7}" type="pres">
      <dgm:prSet presAssocID="{ED8EF7D6-D03A-754D-B918-0FA373E8A455}" presName="Name37" presStyleLbl="parChTrans1D2" presStyleIdx="0" presStyleCnt="3"/>
      <dgm:spPr/>
    </dgm:pt>
    <dgm:pt modelId="{D3DB2A1B-6231-AD4A-90E5-BFB3129D8AE2}" type="pres">
      <dgm:prSet presAssocID="{59AB4095-F1B1-A74D-89AE-C2C9B3E38F5A}" presName="hierRoot2" presStyleCnt="0">
        <dgm:presLayoutVars>
          <dgm:hierBranch val="init"/>
        </dgm:presLayoutVars>
      </dgm:prSet>
      <dgm:spPr/>
    </dgm:pt>
    <dgm:pt modelId="{383970A0-8763-F347-9FC3-F46849EA8578}" type="pres">
      <dgm:prSet presAssocID="{59AB4095-F1B1-A74D-89AE-C2C9B3E38F5A}" presName="rootComposite" presStyleCnt="0"/>
      <dgm:spPr/>
    </dgm:pt>
    <dgm:pt modelId="{47DDF832-9C62-6645-AF34-DDC87C855DD3}" type="pres">
      <dgm:prSet presAssocID="{59AB4095-F1B1-A74D-89AE-C2C9B3E38F5A}" presName="rootText" presStyleLbl="node2" presStyleIdx="0" presStyleCnt="3" custScaleY="153933">
        <dgm:presLayoutVars>
          <dgm:chPref val="3"/>
        </dgm:presLayoutVars>
      </dgm:prSet>
      <dgm:spPr/>
    </dgm:pt>
    <dgm:pt modelId="{BA2A36C4-DC05-EC4B-BFA5-4E228A3B59D0}" type="pres">
      <dgm:prSet presAssocID="{59AB4095-F1B1-A74D-89AE-C2C9B3E38F5A}" presName="rootConnector" presStyleLbl="node2" presStyleIdx="0" presStyleCnt="3"/>
      <dgm:spPr/>
    </dgm:pt>
    <dgm:pt modelId="{0FDBCC6A-89C6-8847-8F16-02908FE0579B}" type="pres">
      <dgm:prSet presAssocID="{59AB4095-F1B1-A74D-89AE-C2C9B3E38F5A}" presName="hierChild4" presStyleCnt="0"/>
      <dgm:spPr/>
    </dgm:pt>
    <dgm:pt modelId="{1B1BC24D-E78C-124F-ABC2-169A7CF704DD}" type="pres">
      <dgm:prSet presAssocID="{59AB4095-F1B1-A74D-89AE-C2C9B3E38F5A}" presName="hierChild5" presStyleCnt="0"/>
      <dgm:spPr/>
    </dgm:pt>
    <dgm:pt modelId="{91939B70-30A6-FF44-9AB4-839043F5A3C0}" type="pres">
      <dgm:prSet presAssocID="{B35F5755-C8CD-B847-AE01-7353453318B5}" presName="Name37" presStyleLbl="parChTrans1D2" presStyleIdx="1" presStyleCnt="3"/>
      <dgm:spPr/>
    </dgm:pt>
    <dgm:pt modelId="{EDA392B3-A851-E14A-A7CF-76CCED01D0BC}" type="pres">
      <dgm:prSet presAssocID="{B885546E-1662-7A42-969B-14FE51977059}" presName="hierRoot2" presStyleCnt="0">
        <dgm:presLayoutVars>
          <dgm:hierBranch val="init"/>
        </dgm:presLayoutVars>
      </dgm:prSet>
      <dgm:spPr/>
    </dgm:pt>
    <dgm:pt modelId="{822F0067-26AB-1A48-9F27-D29BDFCF557F}" type="pres">
      <dgm:prSet presAssocID="{B885546E-1662-7A42-969B-14FE51977059}" presName="rootComposite" presStyleCnt="0"/>
      <dgm:spPr/>
    </dgm:pt>
    <dgm:pt modelId="{25B3AD92-17EE-8E4F-AB8F-FE8E0ABFD3AD}" type="pres">
      <dgm:prSet presAssocID="{B885546E-1662-7A42-969B-14FE51977059}" presName="rootText" presStyleLbl="node2" presStyleIdx="1" presStyleCnt="3" custScaleY="153933">
        <dgm:presLayoutVars>
          <dgm:chPref val="3"/>
        </dgm:presLayoutVars>
      </dgm:prSet>
      <dgm:spPr/>
    </dgm:pt>
    <dgm:pt modelId="{231CAA00-2878-A24E-95AD-E23072282582}" type="pres">
      <dgm:prSet presAssocID="{B885546E-1662-7A42-969B-14FE51977059}" presName="rootConnector" presStyleLbl="node2" presStyleIdx="1" presStyleCnt="3"/>
      <dgm:spPr/>
    </dgm:pt>
    <dgm:pt modelId="{FB7A0DCC-575D-BE47-84FC-CCC2894A1665}" type="pres">
      <dgm:prSet presAssocID="{B885546E-1662-7A42-969B-14FE51977059}" presName="hierChild4" presStyleCnt="0"/>
      <dgm:spPr/>
    </dgm:pt>
    <dgm:pt modelId="{1D26403B-0D9B-8F44-A27D-70B405BEA568}" type="pres">
      <dgm:prSet presAssocID="{B885546E-1662-7A42-969B-14FE51977059}" presName="hierChild5" presStyleCnt="0"/>
      <dgm:spPr/>
    </dgm:pt>
    <dgm:pt modelId="{B5C73202-973C-CA42-A252-E578CFF569BA}" type="pres">
      <dgm:prSet presAssocID="{CF257EB1-6758-054C-86CD-87E3FFCB266C}" presName="Name37" presStyleLbl="parChTrans1D2" presStyleIdx="2" presStyleCnt="3"/>
      <dgm:spPr/>
    </dgm:pt>
    <dgm:pt modelId="{44C23DE6-D325-E449-AEF8-6190BD71DCBD}" type="pres">
      <dgm:prSet presAssocID="{D0896E21-7E7C-2547-81B7-CE49A0F38D66}" presName="hierRoot2" presStyleCnt="0">
        <dgm:presLayoutVars>
          <dgm:hierBranch val="init"/>
        </dgm:presLayoutVars>
      </dgm:prSet>
      <dgm:spPr/>
    </dgm:pt>
    <dgm:pt modelId="{D0E62CB4-45D7-234F-8A25-A4F88E7FA4B5}" type="pres">
      <dgm:prSet presAssocID="{D0896E21-7E7C-2547-81B7-CE49A0F38D66}" presName="rootComposite" presStyleCnt="0"/>
      <dgm:spPr/>
    </dgm:pt>
    <dgm:pt modelId="{16517917-B7DE-CE4D-BECA-D77F05039FA2}" type="pres">
      <dgm:prSet presAssocID="{D0896E21-7E7C-2547-81B7-CE49A0F38D66}" presName="rootText" presStyleLbl="node2" presStyleIdx="2" presStyleCnt="3" custScaleY="150356">
        <dgm:presLayoutVars>
          <dgm:chPref val="3"/>
        </dgm:presLayoutVars>
      </dgm:prSet>
      <dgm:spPr/>
    </dgm:pt>
    <dgm:pt modelId="{46A3BC3C-7EAE-BB41-B898-B62353F019F3}" type="pres">
      <dgm:prSet presAssocID="{D0896E21-7E7C-2547-81B7-CE49A0F38D66}" presName="rootConnector" presStyleLbl="node2" presStyleIdx="2" presStyleCnt="3"/>
      <dgm:spPr/>
    </dgm:pt>
    <dgm:pt modelId="{58B1CDFC-FC37-BB4C-9517-B2032647C413}" type="pres">
      <dgm:prSet presAssocID="{D0896E21-7E7C-2547-81B7-CE49A0F38D66}" presName="hierChild4" presStyleCnt="0"/>
      <dgm:spPr/>
    </dgm:pt>
    <dgm:pt modelId="{E5C57915-D31F-D344-8D17-590FF8D2CA4B}" type="pres">
      <dgm:prSet presAssocID="{D0896E21-7E7C-2547-81B7-CE49A0F38D66}" presName="hierChild5" presStyleCnt="0"/>
      <dgm:spPr/>
    </dgm:pt>
    <dgm:pt modelId="{D8B9F1D0-45F2-EC45-BCDB-D900E3102B53}" type="pres">
      <dgm:prSet presAssocID="{AEADD5F5-2132-1F42-9F2B-AB015DF09331}" presName="hierChild3" presStyleCnt="0"/>
      <dgm:spPr/>
    </dgm:pt>
  </dgm:ptLst>
  <dgm:cxnLst>
    <dgm:cxn modelId="{1FB5E304-9DC4-D140-9E17-7D3C0296C5F1}" type="presOf" srcId="{AEADD5F5-2132-1F42-9F2B-AB015DF09331}" destId="{A3F32F25-47FC-7342-81AE-2DAE3FFA2E91}" srcOrd="0" destOrd="0" presId="urn:microsoft.com/office/officeart/2005/8/layout/orgChart1"/>
    <dgm:cxn modelId="{BBAB540F-8CE4-1F48-A209-802221CDA4F4}" type="presOf" srcId="{59AB4095-F1B1-A74D-89AE-C2C9B3E38F5A}" destId="{47DDF832-9C62-6645-AF34-DDC87C855DD3}" srcOrd="0" destOrd="0" presId="urn:microsoft.com/office/officeart/2005/8/layout/orgChart1"/>
    <dgm:cxn modelId="{EBF82513-BE55-764E-9DA5-25FD3831924C}" type="presOf" srcId="{DAEAAD2A-447A-584B-8B4A-63C613823B4E}" destId="{80B51163-4FA8-0F4B-8F36-5A51A64E3FCD}" srcOrd="0" destOrd="0" presId="urn:microsoft.com/office/officeart/2005/8/layout/orgChart1"/>
    <dgm:cxn modelId="{4BE1D114-51BD-4E46-B260-D3D46EE8D765}" type="presOf" srcId="{ED8EF7D6-D03A-754D-B918-0FA373E8A455}" destId="{B32A4D53-4D83-C042-8828-8B09BFBF55E7}" srcOrd="0" destOrd="0" presId="urn:microsoft.com/office/officeart/2005/8/layout/orgChart1"/>
    <dgm:cxn modelId="{39A2E735-72AC-6141-B625-2F082EF2DB30}" type="presOf" srcId="{B885546E-1662-7A42-969B-14FE51977059}" destId="{231CAA00-2878-A24E-95AD-E23072282582}" srcOrd="1" destOrd="0" presId="urn:microsoft.com/office/officeart/2005/8/layout/orgChart1"/>
    <dgm:cxn modelId="{BD832A41-31F8-1E46-B685-067357DFD4CA}" srcId="{AEADD5F5-2132-1F42-9F2B-AB015DF09331}" destId="{59AB4095-F1B1-A74D-89AE-C2C9B3E38F5A}" srcOrd="0" destOrd="0" parTransId="{ED8EF7D6-D03A-754D-B918-0FA373E8A455}" sibTransId="{5080FC5A-17D2-8E43-9AEA-AFD05264A453}"/>
    <dgm:cxn modelId="{B619784B-4D4F-F242-8873-6E298FFE83C2}" type="presOf" srcId="{CF257EB1-6758-054C-86CD-87E3FFCB266C}" destId="{B5C73202-973C-CA42-A252-E578CFF569BA}" srcOrd="0" destOrd="0" presId="urn:microsoft.com/office/officeart/2005/8/layout/orgChart1"/>
    <dgm:cxn modelId="{27FCA156-35BF-A141-8405-968336D8FE3D}" type="presOf" srcId="{B35F5755-C8CD-B847-AE01-7353453318B5}" destId="{91939B70-30A6-FF44-9AB4-839043F5A3C0}" srcOrd="0" destOrd="0" presId="urn:microsoft.com/office/officeart/2005/8/layout/orgChart1"/>
    <dgm:cxn modelId="{BEA76665-0BD3-E145-9E32-4149A9D0C5DA}" type="presOf" srcId="{D0896E21-7E7C-2547-81B7-CE49A0F38D66}" destId="{46A3BC3C-7EAE-BB41-B898-B62353F019F3}" srcOrd="1" destOrd="0" presId="urn:microsoft.com/office/officeart/2005/8/layout/orgChart1"/>
    <dgm:cxn modelId="{55CE6D93-9B05-A046-97FF-7C93BF9F80C6}" type="presOf" srcId="{59AB4095-F1B1-A74D-89AE-C2C9B3E38F5A}" destId="{BA2A36C4-DC05-EC4B-BFA5-4E228A3B59D0}" srcOrd="1" destOrd="0" presId="urn:microsoft.com/office/officeart/2005/8/layout/orgChart1"/>
    <dgm:cxn modelId="{D0734D94-FE4E-9C48-907E-A4C9BBBB58A4}" srcId="{DAEAAD2A-447A-584B-8B4A-63C613823B4E}" destId="{AEADD5F5-2132-1F42-9F2B-AB015DF09331}" srcOrd="0" destOrd="0" parTransId="{04DA41EA-55B0-8D4C-B9DA-380FAE04614E}" sibTransId="{9E1D69E3-D23E-554A-A57C-60DC1E7865CD}"/>
    <dgm:cxn modelId="{483B6794-CBDC-B94A-9C2F-2D844D6AD6F9}" srcId="{AEADD5F5-2132-1F42-9F2B-AB015DF09331}" destId="{B885546E-1662-7A42-969B-14FE51977059}" srcOrd="1" destOrd="0" parTransId="{B35F5755-C8CD-B847-AE01-7353453318B5}" sibTransId="{FB17DBBB-44E5-5C42-A1B2-6BE95E3020B5}"/>
    <dgm:cxn modelId="{604A579E-5968-C94A-9BB6-DE3BB42D7F94}" srcId="{AEADD5F5-2132-1F42-9F2B-AB015DF09331}" destId="{D0896E21-7E7C-2547-81B7-CE49A0F38D66}" srcOrd="2" destOrd="0" parTransId="{CF257EB1-6758-054C-86CD-87E3FFCB266C}" sibTransId="{E1CE09EE-6FE2-4640-9947-BC94F8F62B40}"/>
    <dgm:cxn modelId="{A00C95BF-15A2-8E42-BE1D-EA34E26C03AD}" type="presOf" srcId="{D0896E21-7E7C-2547-81B7-CE49A0F38D66}" destId="{16517917-B7DE-CE4D-BECA-D77F05039FA2}" srcOrd="0" destOrd="0" presId="urn:microsoft.com/office/officeart/2005/8/layout/orgChart1"/>
    <dgm:cxn modelId="{FCC135E7-1821-354A-85DC-9CCAB27BDCD7}" type="presOf" srcId="{AEADD5F5-2132-1F42-9F2B-AB015DF09331}" destId="{BE6D9871-C0F7-1F4E-87D5-CA1C1919D28C}" srcOrd="1" destOrd="0" presId="urn:microsoft.com/office/officeart/2005/8/layout/orgChart1"/>
    <dgm:cxn modelId="{9C7C3DEC-D879-A64E-9058-B319E2705AF1}" type="presOf" srcId="{B885546E-1662-7A42-969B-14FE51977059}" destId="{25B3AD92-17EE-8E4F-AB8F-FE8E0ABFD3AD}" srcOrd="0" destOrd="0" presId="urn:microsoft.com/office/officeart/2005/8/layout/orgChart1"/>
    <dgm:cxn modelId="{F0F2F0B3-8D19-2445-89EB-9DA78007F943}" type="presParOf" srcId="{80B51163-4FA8-0F4B-8F36-5A51A64E3FCD}" destId="{80D862F6-DD2E-A241-A449-B163F7342EA5}" srcOrd="0" destOrd="0" presId="urn:microsoft.com/office/officeart/2005/8/layout/orgChart1"/>
    <dgm:cxn modelId="{D1996B39-C26B-5D43-A2CF-DA8771D0CE29}" type="presParOf" srcId="{80D862F6-DD2E-A241-A449-B163F7342EA5}" destId="{E61D6181-991A-704B-8F00-25E0DF2B8C80}" srcOrd="0" destOrd="0" presId="urn:microsoft.com/office/officeart/2005/8/layout/orgChart1"/>
    <dgm:cxn modelId="{E6A81303-FDBB-D34D-8EB6-9CD946B09A9C}" type="presParOf" srcId="{E61D6181-991A-704B-8F00-25E0DF2B8C80}" destId="{A3F32F25-47FC-7342-81AE-2DAE3FFA2E91}" srcOrd="0" destOrd="0" presId="urn:microsoft.com/office/officeart/2005/8/layout/orgChart1"/>
    <dgm:cxn modelId="{1116D943-5AB7-824B-BF80-B9412C593572}" type="presParOf" srcId="{E61D6181-991A-704B-8F00-25E0DF2B8C80}" destId="{BE6D9871-C0F7-1F4E-87D5-CA1C1919D28C}" srcOrd="1" destOrd="0" presId="urn:microsoft.com/office/officeart/2005/8/layout/orgChart1"/>
    <dgm:cxn modelId="{E78B45D5-24D6-604F-BF6B-79E7C9B12E1D}" type="presParOf" srcId="{80D862F6-DD2E-A241-A449-B163F7342EA5}" destId="{FB1D7215-BEF7-B04F-9D50-25C77B500883}" srcOrd="1" destOrd="0" presId="urn:microsoft.com/office/officeart/2005/8/layout/orgChart1"/>
    <dgm:cxn modelId="{2396FC5F-4CC6-D94E-A50A-12666CD28E0E}" type="presParOf" srcId="{FB1D7215-BEF7-B04F-9D50-25C77B500883}" destId="{B32A4D53-4D83-C042-8828-8B09BFBF55E7}" srcOrd="0" destOrd="0" presId="urn:microsoft.com/office/officeart/2005/8/layout/orgChart1"/>
    <dgm:cxn modelId="{BB11D2F7-EA49-E24E-8D94-E49B305B773F}" type="presParOf" srcId="{FB1D7215-BEF7-B04F-9D50-25C77B500883}" destId="{D3DB2A1B-6231-AD4A-90E5-BFB3129D8AE2}" srcOrd="1" destOrd="0" presId="urn:microsoft.com/office/officeart/2005/8/layout/orgChart1"/>
    <dgm:cxn modelId="{689CE66F-BF7F-DC48-A644-665BB9218D22}" type="presParOf" srcId="{D3DB2A1B-6231-AD4A-90E5-BFB3129D8AE2}" destId="{383970A0-8763-F347-9FC3-F46849EA8578}" srcOrd="0" destOrd="0" presId="urn:microsoft.com/office/officeart/2005/8/layout/orgChart1"/>
    <dgm:cxn modelId="{051FAE6E-C0C7-2A4A-AB4F-48575183990F}" type="presParOf" srcId="{383970A0-8763-F347-9FC3-F46849EA8578}" destId="{47DDF832-9C62-6645-AF34-DDC87C855DD3}" srcOrd="0" destOrd="0" presId="urn:microsoft.com/office/officeart/2005/8/layout/orgChart1"/>
    <dgm:cxn modelId="{2C58306C-F294-9141-A537-919FF491FE06}" type="presParOf" srcId="{383970A0-8763-F347-9FC3-F46849EA8578}" destId="{BA2A36C4-DC05-EC4B-BFA5-4E228A3B59D0}" srcOrd="1" destOrd="0" presId="urn:microsoft.com/office/officeart/2005/8/layout/orgChart1"/>
    <dgm:cxn modelId="{C74FB7B0-CA2D-6548-9FE1-C9EFBCFDB2B7}" type="presParOf" srcId="{D3DB2A1B-6231-AD4A-90E5-BFB3129D8AE2}" destId="{0FDBCC6A-89C6-8847-8F16-02908FE0579B}" srcOrd="1" destOrd="0" presId="urn:microsoft.com/office/officeart/2005/8/layout/orgChart1"/>
    <dgm:cxn modelId="{423CEF5E-A44D-CA4E-A9A3-5E25438CDCCB}" type="presParOf" srcId="{D3DB2A1B-6231-AD4A-90E5-BFB3129D8AE2}" destId="{1B1BC24D-E78C-124F-ABC2-169A7CF704DD}" srcOrd="2" destOrd="0" presId="urn:microsoft.com/office/officeart/2005/8/layout/orgChart1"/>
    <dgm:cxn modelId="{892E0B99-13C4-324F-BEAF-4D267F33FCBA}" type="presParOf" srcId="{FB1D7215-BEF7-B04F-9D50-25C77B500883}" destId="{91939B70-30A6-FF44-9AB4-839043F5A3C0}" srcOrd="2" destOrd="0" presId="urn:microsoft.com/office/officeart/2005/8/layout/orgChart1"/>
    <dgm:cxn modelId="{D150F595-77D3-C049-A7EB-979D511E3495}" type="presParOf" srcId="{FB1D7215-BEF7-B04F-9D50-25C77B500883}" destId="{EDA392B3-A851-E14A-A7CF-76CCED01D0BC}" srcOrd="3" destOrd="0" presId="urn:microsoft.com/office/officeart/2005/8/layout/orgChart1"/>
    <dgm:cxn modelId="{851DDA5A-9177-FE46-9ADB-E6F20F2E194E}" type="presParOf" srcId="{EDA392B3-A851-E14A-A7CF-76CCED01D0BC}" destId="{822F0067-26AB-1A48-9F27-D29BDFCF557F}" srcOrd="0" destOrd="0" presId="urn:microsoft.com/office/officeart/2005/8/layout/orgChart1"/>
    <dgm:cxn modelId="{6F5284BB-A95C-744C-AE81-121D9C5BE5D2}" type="presParOf" srcId="{822F0067-26AB-1A48-9F27-D29BDFCF557F}" destId="{25B3AD92-17EE-8E4F-AB8F-FE8E0ABFD3AD}" srcOrd="0" destOrd="0" presId="urn:microsoft.com/office/officeart/2005/8/layout/orgChart1"/>
    <dgm:cxn modelId="{7C70EF18-5B0D-7C4E-ABD5-64E49CDEAB6A}" type="presParOf" srcId="{822F0067-26AB-1A48-9F27-D29BDFCF557F}" destId="{231CAA00-2878-A24E-95AD-E23072282582}" srcOrd="1" destOrd="0" presId="urn:microsoft.com/office/officeart/2005/8/layout/orgChart1"/>
    <dgm:cxn modelId="{88C4FB48-6940-AF4D-9463-C0A67D303B3F}" type="presParOf" srcId="{EDA392B3-A851-E14A-A7CF-76CCED01D0BC}" destId="{FB7A0DCC-575D-BE47-84FC-CCC2894A1665}" srcOrd="1" destOrd="0" presId="urn:microsoft.com/office/officeart/2005/8/layout/orgChart1"/>
    <dgm:cxn modelId="{B11025EF-3109-0C48-8A82-0E60006FFF73}" type="presParOf" srcId="{EDA392B3-A851-E14A-A7CF-76CCED01D0BC}" destId="{1D26403B-0D9B-8F44-A27D-70B405BEA568}" srcOrd="2" destOrd="0" presId="urn:microsoft.com/office/officeart/2005/8/layout/orgChart1"/>
    <dgm:cxn modelId="{C43B54BE-2A59-9344-BAF3-62869ED1E4F6}" type="presParOf" srcId="{FB1D7215-BEF7-B04F-9D50-25C77B500883}" destId="{B5C73202-973C-CA42-A252-E578CFF569BA}" srcOrd="4" destOrd="0" presId="urn:microsoft.com/office/officeart/2005/8/layout/orgChart1"/>
    <dgm:cxn modelId="{B2DBD067-3076-F340-8F65-7C381B46BB9F}" type="presParOf" srcId="{FB1D7215-BEF7-B04F-9D50-25C77B500883}" destId="{44C23DE6-D325-E449-AEF8-6190BD71DCBD}" srcOrd="5" destOrd="0" presId="urn:microsoft.com/office/officeart/2005/8/layout/orgChart1"/>
    <dgm:cxn modelId="{09F09794-88CD-A14A-A984-B955E24E5CC6}" type="presParOf" srcId="{44C23DE6-D325-E449-AEF8-6190BD71DCBD}" destId="{D0E62CB4-45D7-234F-8A25-A4F88E7FA4B5}" srcOrd="0" destOrd="0" presId="urn:microsoft.com/office/officeart/2005/8/layout/orgChart1"/>
    <dgm:cxn modelId="{79022B41-33E7-E84E-A9E2-7F5B203D6222}" type="presParOf" srcId="{D0E62CB4-45D7-234F-8A25-A4F88E7FA4B5}" destId="{16517917-B7DE-CE4D-BECA-D77F05039FA2}" srcOrd="0" destOrd="0" presId="urn:microsoft.com/office/officeart/2005/8/layout/orgChart1"/>
    <dgm:cxn modelId="{A6B44444-2246-5442-BFFA-DC5D07CE70B9}" type="presParOf" srcId="{D0E62CB4-45D7-234F-8A25-A4F88E7FA4B5}" destId="{46A3BC3C-7EAE-BB41-B898-B62353F019F3}" srcOrd="1" destOrd="0" presId="urn:microsoft.com/office/officeart/2005/8/layout/orgChart1"/>
    <dgm:cxn modelId="{D7D2A208-E833-874D-ACF3-650E4DAE42B3}" type="presParOf" srcId="{44C23DE6-D325-E449-AEF8-6190BD71DCBD}" destId="{58B1CDFC-FC37-BB4C-9517-B2032647C413}" srcOrd="1" destOrd="0" presId="urn:microsoft.com/office/officeart/2005/8/layout/orgChart1"/>
    <dgm:cxn modelId="{E9D45DF4-6BB8-384A-8E06-4B8BCBD14277}" type="presParOf" srcId="{44C23DE6-D325-E449-AEF8-6190BD71DCBD}" destId="{E5C57915-D31F-D344-8D17-590FF8D2CA4B}" srcOrd="2" destOrd="0" presId="urn:microsoft.com/office/officeart/2005/8/layout/orgChart1"/>
    <dgm:cxn modelId="{1FBC4C8D-9EA8-3C44-93C4-518B9DC7039D}" type="presParOf" srcId="{80D862F6-DD2E-A241-A449-B163F7342EA5}" destId="{D8B9F1D0-45F2-EC45-BCDB-D900E3102B53}"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AF4F559-3E37-0948-B41D-FFBF1E26500A}" type="doc">
      <dgm:prSet loTypeId="urn:microsoft.com/office/officeart/2005/8/layout/process5" loCatId="relationship" qsTypeId="urn:microsoft.com/office/officeart/2005/8/quickstyle/3d3" qsCatId="3D" csTypeId="urn:microsoft.com/office/officeart/2005/8/colors/colorful1" csCatId="colorful"/>
      <dgm:spPr/>
      <dgm:t>
        <a:bodyPr/>
        <a:lstStyle/>
        <a:p>
          <a:endParaRPr lang="en-US"/>
        </a:p>
      </dgm:t>
    </dgm:pt>
    <dgm:pt modelId="{4156FCDA-54EF-E84C-9303-0284FB35CDFB}">
      <dgm:prSet/>
      <dgm:spPr/>
      <dgm:t>
        <a:bodyPr/>
        <a:lstStyle/>
        <a:p>
          <a:r>
            <a:rPr lang="en-US" dirty="0">
              <a:solidFill>
                <a:schemeClr val="tx1"/>
              </a:solidFill>
            </a:rPr>
            <a:t>A </a:t>
          </a:r>
          <a:r>
            <a:rPr lang="en-US" i="1" dirty="0">
              <a:solidFill>
                <a:schemeClr val="tx1"/>
              </a:solidFill>
            </a:rPr>
            <a:t>public cloud </a:t>
          </a:r>
          <a:r>
            <a:rPr lang="en-US" dirty="0">
              <a:solidFill>
                <a:schemeClr val="tx1"/>
              </a:solidFill>
            </a:rPr>
            <a:t>infrastructure is made available to the general public or a large industry group and is owned by an organization selling cloud services</a:t>
          </a:r>
        </a:p>
      </dgm:t>
    </dgm:pt>
    <dgm:pt modelId="{5375518A-FA67-F54C-9DAF-4535EDBF1F24}" type="parTrans" cxnId="{A978D2BD-5F7A-5F4D-B3B5-CEC16D28DB1B}">
      <dgm:prSet/>
      <dgm:spPr/>
      <dgm:t>
        <a:bodyPr/>
        <a:lstStyle/>
        <a:p>
          <a:endParaRPr lang="en-US"/>
        </a:p>
      </dgm:t>
    </dgm:pt>
    <dgm:pt modelId="{24899C35-9929-8344-95EA-328472ADB700}" type="sibTrans" cxnId="{A978D2BD-5F7A-5F4D-B3B5-CEC16D28DB1B}">
      <dgm:prSet/>
      <dgm:spPr/>
      <dgm:t>
        <a:bodyPr/>
        <a:lstStyle/>
        <a:p>
          <a:endParaRPr lang="en-US"/>
        </a:p>
      </dgm:t>
    </dgm:pt>
    <dgm:pt modelId="{A2D59274-76FD-9145-A32F-D1E6DD3D11E3}">
      <dgm:prSet/>
      <dgm:spPr/>
      <dgm:t>
        <a:bodyPr/>
        <a:lstStyle/>
        <a:p>
          <a:r>
            <a:rPr lang="en-US" dirty="0">
              <a:solidFill>
                <a:schemeClr val="tx1"/>
              </a:solidFill>
            </a:rPr>
            <a:t>The cloud provider is responsible both for the cloud infrastructure and for the control of data and operations within the cloud</a:t>
          </a:r>
        </a:p>
      </dgm:t>
    </dgm:pt>
    <dgm:pt modelId="{28E6C532-364C-C04C-81F7-BAA9D0462B58}" type="parTrans" cxnId="{7F1B5786-158D-FB46-8245-C001CEF75BE6}">
      <dgm:prSet/>
      <dgm:spPr/>
      <dgm:t>
        <a:bodyPr/>
        <a:lstStyle/>
        <a:p>
          <a:endParaRPr lang="en-US"/>
        </a:p>
      </dgm:t>
    </dgm:pt>
    <dgm:pt modelId="{DCD81BCE-89DB-3447-AD3D-812CD349BD97}" type="sibTrans" cxnId="{7F1B5786-158D-FB46-8245-C001CEF75BE6}">
      <dgm:prSet/>
      <dgm:spPr/>
      <dgm:t>
        <a:bodyPr/>
        <a:lstStyle/>
        <a:p>
          <a:endParaRPr lang="en-US"/>
        </a:p>
      </dgm:t>
    </dgm:pt>
    <dgm:pt modelId="{0B1A5984-0BBD-1547-8654-E011E3C7694E}">
      <dgm:prSet/>
      <dgm:spPr/>
      <dgm:t>
        <a:bodyPr/>
        <a:lstStyle/>
        <a:p>
          <a:r>
            <a:rPr lang="en-US" dirty="0"/>
            <a:t>A public cloud may be owned, managed, and operated by a business, academic, or government organization, or some combination of them</a:t>
          </a:r>
        </a:p>
      </dgm:t>
    </dgm:pt>
    <dgm:pt modelId="{9EBF7D40-A526-8F42-9F6E-C04893A92612}" type="parTrans" cxnId="{9947E8CA-F2C5-7640-95D6-5660C589CC60}">
      <dgm:prSet/>
      <dgm:spPr/>
      <dgm:t>
        <a:bodyPr/>
        <a:lstStyle/>
        <a:p>
          <a:endParaRPr lang="en-US"/>
        </a:p>
      </dgm:t>
    </dgm:pt>
    <dgm:pt modelId="{EB72516C-C942-7B4F-96E8-C993E387A416}" type="sibTrans" cxnId="{9947E8CA-F2C5-7640-95D6-5660C589CC60}">
      <dgm:prSet/>
      <dgm:spPr/>
      <dgm:t>
        <a:bodyPr/>
        <a:lstStyle/>
        <a:p>
          <a:endParaRPr lang="en-US"/>
        </a:p>
      </dgm:t>
    </dgm:pt>
    <dgm:pt modelId="{20A074F9-1099-7542-ABC0-6CE4772B9278}">
      <dgm:prSet/>
      <dgm:spPr/>
      <dgm:t>
        <a:bodyPr/>
        <a:lstStyle/>
        <a:p>
          <a:r>
            <a:rPr lang="en-US" dirty="0">
              <a:solidFill>
                <a:schemeClr val="tx1"/>
              </a:solidFill>
            </a:rPr>
            <a:t>It exists on the premises of the cloud service provider</a:t>
          </a:r>
        </a:p>
      </dgm:t>
    </dgm:pt>
    <dgm:pt modelId="{380B8F7F-E38E-9F44-81E4-2B920C3E0FFD}" type="parTrans" cxnId="{E4332387-E1AF-174B-9C8E-7456A29EBFC6}">
      <dgm:prSet/>
      <dgm:spPr/>
      <dgm:t>
        <a:bodyPr/>
        <a:lstStyle/>
        <a:p>
          <a:endParaRPr lang="en-US"/>
        </a:p>
      </dgm:t>
    </dgm:pt>
    <dgm:pt modelId="{8BF71A11-BC26-4442-8457-53E55298635A}" type="sibTrans" cxnId="{E4332387-E1AF-174B-9C8E-7456A29EBFC6}">
      <dgm:prSet/>
      <dgm:spPr/>
      <dgm:t>
        <a:bodyPr/>
        <a:lstStyle/>
        <a:p>
          <a:endParaRPr lang="en-US"/>
        </a:p>
      </dgm:t>
    </dgm:pt>
    <dgm:pt modelId="{878D619F-AAEA-264A-B960-80ADF6ED3415}">
      <dgm:prSet/>
      <dgm:spPr/>
      <dgm:t>
        <a:bodyPr/>
        <a:lstStyle/>
        <a:p>
          <a:r>
            <a:rPr lang="en-US" dirty="0">
              <a:solidFill>
                <a:schemeClr val="tx1"/>
              </a:solidFill>
            </a:rPr>
            <a:t>In a public cloud model, all major components are outside the enterprise firewall, located in a multitenant infrastructure</a:t>
          </a:r>
        </a:p>
      </dgm:t>
    </dgm:pt>
    <dgm:pt modelId="{ED444C2B-95BA-BA47-A301-6BE5C1B30747}" type="parTrans" cxnId="{92A91CAE-99BF-E344-B78E-76E7D44DC263}">
      <dgm:prSet/>
      <dgm:spPr/>
      <dgm:t>
        <a:bodyPr/>
        <a:lstStyle/>
        <a:p>
          <a:endParaRPr lang="en-US"/>
        </a:p>
      </dgm:t>
    </dgm:pt>
    <dgm:pt modelId="{8A6E5129-D002-8348-A47C-DE22EBBA0674}" type="sibTrans" cxnId="{92A91CAE-99BF-E344-B78E-76E7D44DC263}">
      <dgm:prSet/>
      <dgm:spPr/>
      <dgm:t>
        <a:bodyPr/>
        <a:lstStyle/>
        <a:p>
          <a:endParaRPr lang="en-US"/>
        </a:p>
      </dgm:t>
    </dgm:pt>
    <dgm:pt modelId="{D7F69F72-0B8F-8A42-A0B7-F609E19E581F}">
      <dgm:prSet/>
      <dgm:spPr/>
      <dgm:t>
        <a:bodyPr/>
        <a:lstStyle/>
        <a:p>
          <a:r>
            <a:rPr lang="en-US" dirty="0">
              <a:solidFill>
                <a:schemeClr val="tx1"/>
              </a:solidFill>
            </a:rPr>
            <a:t>Applications and storage are made available over the Internet via secured IP, and can be free or offered at a pay-per-usage fee </a:t>
          </a:r>
        </a:p>
      </dgm:t>
    </dgm:pt>
    <dgm:pt modelId="{87FE7371-1398-1A47-93AD-0F8704E35A96}" type="parTrans" cxnId="{0A54551E-E4DB-5442-B064-0AC178BDCDB3}">
      <dgm:prSet/>
      <dgm:spPr/>
      <dgm:t>
        <a:bodyPr/>
        <a:lstStyle/>
        <a:p>
          <a:endParaRPr lang="en-US"/>
        </a:p>
      </dgm:t>
    </dgm:pt>
    <dgm:pt modelId="{2AB72E35-2202-A14A-A4C5-84A9609CE965}" type="sibTrans" cxnId="{0A54551E-E4DB-5442-B064-0AC178BDCDB3}">
      <dgm:prSet/>
      <dgm:spPr/>
      <dgm:t>
        <a:bodyPr/>
        <a:lstStyle/>
        <a:p>
          <a:endParaRPr lang="en-US"/>
        </a:p>
      </dgm:t>
    </dgm:pt>
    <dgm:pt modelId="{452D7D0E-5035-8443-9D5C-D744E093476E}" type="pres">
      <dgm:prSet presAssocID="{0AF4F559-3E37-0948-B41D-FFBF1E26500A}" presName="diagram" presStyleCnt="0">
        <dgm:presLayoutVars>
          <dgm:dir/>
          <dgm:resizeHandles val="exact"/>
        </dgm:presLayoutVars>
      </dgm:prSet>
      <dgm:spPr/>
    </dgm:pt>
    <dgm:pt modelId="{C19CE481-EF26-2A4A-86B5-A5205D0583B5}" type="pres">
      <dgm:prSet presAssocID="{4156FCDA-54EF-E84C-9303-0284FB35CDFB}" presName="node" presStyleLbl="node1" presStyleIdx="0" presStyleCnt="6">
        <dgm:presLayoutVars>
          <dgm:bulletEnabled val="1"/>
        </dgm:presLayoutVars>
      </dgm:prSet>
      <dgm:spPr/>
    </dgm:pt>
    <dgm:pt modelId="{07FFBD57-7561-5A4D-AB79-2C8A9AEFF888}" type="pres">
      <dgm:prSet presAssocID="{24899C35-9929-8344-95EA-328472ADB700}" presName="sibTrans" presStyleLbl="sibTrans2D1" presStyleIdx="0" presStyleCnt="5"/>
      <dgm:spPr/>
    </dgm:pt>
    <dgm:pt modelId="{A478604E-BDA0-2145-B41B-A2A4A66EE13A}" type="pres">
      <dgm:prSet presAssocID="{24899C35-9929-8344-95EA-328472ADB700}" presName="connectorText" presStyleLbl="sibTrans2D1" presStyleIdx="0" presStyleCnt="5"/>
      <dgm:spPr/>
    </dgm:pt>
    <dgm:pt modelId="{5AAEE969-6A70-CD41-BFDA-F1E97F676857}" type="pres">
      <dgm:prSet presAssocID="{A2D59274-76FD-9145-A32F-D1E6DD3D11E3}" presName="node" presStyleLbl="node1" presStyleIdx="1" presStyleCnt="6">
        <dgm:presLayoutVars>
          <dgm:bulletEnabled val="1"/>
        </dgm:presLayoutVars>
      </dgm:prSet>
      <dgm:spPr/>
    </dgm:pt>
    <dgm:pt modelId="{1B5B2BE3-DF3A-E84D-AF95-A378678E7C47}" type="pres">
      <dgm:prSet presAssocID="{DCD81BCE-89DB-3447-AD3D-812CD349BD97}" presName="sibTrans" presStyleLbl="sibTrans2D1" presStyleIdx="1" presStyleCnt="5"/>
      <dgm:spPr/>
    </dgm:pt>
    <dgm:pt modelId="{0CCC15D2-873B-2541-B22F-FB2EAA07D39C}" type="pres">
      <dgm:prSet presAssocID="{DCD81BCE-89DB-3447-AD3D-812CD349BD97}" presName="connectorText" presStyleLbl="sibTrans2D1" presStyleIdx="1" presStyleCnt="5"/>
      <dgm:spPr/>
    </dgm:pt>
    <dgm:pt modelId="{EE444BCF-D69A-0A4F-88C3-CF80F2C5A6FD}" type="pres">
      <dgm:prSet presAssocID="{0B1A5984-0BBD-1547-8654-E011E3C7694E}" presName="node" presStyleLbl="node1" presStyleIdx="2" presStyleCnt="6">
        <dgm:presLayoutVars>
          <dgm:bulletEnabled val="1"/>
        </dgm:presLayoutVars>
      </dgm:prSet>
      <dgm:spPr/>
    </dgm:pt>
    <dgm:pt modelId="{25A37AC4-7D4F-DD48-8B40-3731D540DE5C}" type="pres">
      <dgm:prSet presAssocID="{EB72516C-C942-7B4F-96E8-C993E387A416}" presName="sibTrans" presStyleLbl="sibTrans2D1" presStyleIdx="2" presStyleCnt="5"/>
      <dgm:spPr/>
    </dgm:pt>
    <dgm:pt modelId="{0A5804CA-6473-3847-8CD5-E2716C656D6D}" type="pres">
      <dgm:prSet presAssocID="{EB72516C-C942-7B4F-96E8-C993E387A416}" presName="connectorText" presStyleLbl="sibTrans2D1" presStyleIdx="2" presStyleCnt="5"/>
      <dgm:spPr/>
    </dgm:pt>
    <dgm:pt modelId="{5609411A-629A-B446-98AB-A409BF967854}" type="pres">
      <dgm:prSet presAssocID="{20A074F9-1099-7542-ABC0-6CE4772B9278}" presName="node" presStyleLbl="node1" presStyleIdx="3" presStyleCnt="6">
        <dgm:presLayoutVars>
          <dgm:bulletEnabled val="1"/>
        </dgm:presLayoutVars>
      </dgm:prSet>
      <dgm:spPr/>
    </dgm:pt>
    <dgm:pt modelId="{A80FB0F8-83D2-B64B-9E89-3626A3132E17}" type="pres">
      <dgm:prSet presAssocID="{8BF71A11-BC26-4442-8457-53E55298635A}" presName="sibTrans" presStyleLbl="sibTrans2D1" presStyleIdx="3" presStyleCnt="5"/>
      <dgm:spPr/>
    </dgm:pt>
    <dgm:pt modelId="{9C70B8F9-AB14-BD4D-AA12-7B018CFEB7D6}" type="pres">
      <dgm:prSet presAssocID="{8BF71A11-BC26-4442-8457-53E55298635A}" presName="connectorText" presStyleLbl="sibTrans2D1" presStyleIdx="3" presStyleCnt="5"/>
      <dgm:spPr/>
    </dgm:pt>
    <dgm:pt modelId="{B05C9CE6-350F-9D4D-B0EA-A0DF548338AA}" type="pres">
      <dgm:prSet presAssocID="{878D619F-AAEA-264A-B960-80ADF6ED3415}" presName="node" presStyleLbl="node1" presStyleIdx="4" presStyleCnt="6">
        <dgm:presLayoutVars>
          <dgm:bulletEnabled val="1"/>
        </dgm:presLayoutVars>
      </dgm:prSet>
      <dgm:spPr/>
    </dgm:pt>
    <dgm:pt modelId="{6D616CB3-2BC9-2246-8FF1-836E45CE3DD5}" type="pres">
      <dgm:prSet presAssocID="{8A6E5129-D002-8348-A47C-DE22EBBA0674}" presName="sibTrans" presStyleLbl="sibTrans2D1" presStyleIdx="4" presStyleCnt="5"/>
      <dgm:spPr/>
    </dgm:pt>
    <dgm:pt modelId="{19104495-A295-6949-A3CF-230C4F2D079F}" type="pres">
      <dgm:prSet presAssocID="{8A6E5129-D002-8348-A47C-DE22EBBA0674}" presName="connectorText" presStyleLbl="sibTrans2D1" presStyleIdx="4" presStyleCnt="5"/>
      <dgm:spPr/>
    </dgm:pt>
    <dgm:pt modelId="{6FF6686B-14C7-974F-ACA8-E67F27AE60DF}" type="pres">
      <dgm:prSet presAssocID="{D7F69F72-0B8F-8A42-A0B7-F609E19E581F}" presName="node" presStyleLbl="node1" presStyleIdx="5" presStyleCnt="6">
        <dgm:presLayoutVars>
          <dgm:bulletEnabled val="1"/>
        </dgm:presLayoutVars>
      </dgm:prSet>
      <dgm:spPr/>
    </dgm:pt>
  </dgm:ptLst>
  <dgm:cxnLst>
    <dgm:cxn modelId="{33930905-E83C-F241-85CF-293E20ACB2D1}" type="presOf" srcId="{8BF71A11-BC26-4442-8457-53E55298635A}" destId="{9C70B8F9-AB14-BD4D-AA12-7B018CFEB7D6}" srcOrd="1" destOrd="0" presId="urn:microsoft.com/office/officeart/2005/8/layout/process5"/>
    <dgm:cxn modelId="{0F65090C-B662-AA40-ABC8-37E55575E70B}" type="presOf" srcId="{A2D59274-76FD-9145-A32F-D1E6DD3D11E3}" destId="{5AAEE969-6A70-CD41-BFDA-F1E97F676857}" srcOrd="0" destOrd="0" presId="urn:microsoft.com/office/officeart/2005/8/layout/process5"/>
    <dgm:cxn modelId="{FAAAFA1B-1A57-B541-BD06-5F9E7C65D281}" type="presOf" srcId="{EB72516C-C942-7B4F-96E8-C993E387A416}" destId="{25A37AC4-7D4F-DD48-8B40-3731D540DE5C}" srcOrd="0" destOrd="0" presId="urn:microsoft.com/office/officeart/2005/8/layout/process5"/>
    <dgm:cxn modelId="{0A54551E-E4DB-5442-B064-0AC178BDCDB3}" srcId="{0AF4F559-3E37-0948-B41D-FFBF1E26500A}" destId="{D7F69F72-0B8F-8A42-A0B7-F609E19E581F}" srcOrd="5" destOrd="0" parTransId="{87FE7371-1398-1A47-93AD-0F8704E35A96}" sibTransId="{2AB72E35-2202-A14A-A4C5-84A9609CE965}"/>
    <dgm:cxn modelId="{AD44DA25-6C1C-844A-8B43-09616F0ECBCA}" type="presOf" srcId="{8A6E5129-D002-8348-A47C-DE22EBBA0674}" destId="{19104495-A295-6949-A3CF-230C4F2D079F}" srcOrd="1" destOrd="0" presId="urn:microsoft.com/office/officeart/2005/8/layout/process5"/>
    <dgm:cxn modelId="{F8F4835C-4D1A-994D-97C1-ADEECB0FC16E}" type="presOf" srcId="{4156FCDA-54EF-E84C-9303-0284FB35CDFB}" destId="{C19CE481-EF26-2A4A-86B5-A5205D0583B5}" srcOrd="0" destOrd="0" presId="urn:microsoft.com/office/officeart/2005/8/layout/process5"/>
    <dgm:cxn modelId="{C3DAFA5F-BB33-204B-9AF4-17BCE3C9BCBB}" type="presOf" srcId="{20A074F9-1099-7542-ABC0-6CE4772B9278}" destId="{5609411A-629A-B446-98AB-A409BF967854}" srcOrd="0" destOrd="0" presId="urn:microsoft.com/office/officeart/2005/8/layout/process5"/>
    <dgm:cxn modelId="{BBF60063-AF35-9D40-95C8-7EF6F1F83461}" type="presOf" srcId="{EB72516C-C942-7B4F-96E8-C993E387A416}" destId="{0A5804CA-6473-3847-8CD5-E2716C656D6D}" srcOrd="1" destOrd="0" presId="urn:microsoft.com/office/officeart/2005/8/layout/process5"/>
    <dgm:cxn modelId="{D21B7A6C-3ACD-764B-BC41-318AA2F261B9}" type="presOf" srcId="{DCD81BCE-89DB-3447-AD3D-812CD349BD97}" destId="{1B5B2BE3-DF3A-E84D-AF95-A378678E7C47}" srcOrd="0" destOrd="0" presId="urn:microsoft.com/office/officeart/2005/8/layout/process5"/>
    <dgm:cxn modelId="{5F66AC71-3088-9E41-A76D-E244B3E2B49B}" type="presOf" srcId="{0B1A5984-0BBD-1547-8654-E011E3C7694E}" destId="{EE444BCF-D69A-0A4F-88C3-CF80F2C5A6FD}" srcOrd="0" destOrd="0" presId="urn:microsoft.com/office/officeart/2005/8/layout/process5"/>
    <dgm:cxn modelId="{D6D8D078-972A-F54B-A218-17DD20E40EA3}" type="presOf" srcId="{D7F69F72-0B8F-8A42-A0B7-F609E19E581F}" destId="{6FF6686B-14C7-974F-ACA8-E67F27AE60DF}" srcOrd="0" destOrd="0" presId="urn:microsoft.com/office/officeart/2005/8/layout/process5"/>
    <dgm:cxn modelId="{E893827B-F8C9-7D4B-A0AA-58E280769095}" type="presOf" srcId="{0AF4F559-3E37-0948-B41D-FFBF1E26500A}" destId="{452D7D0E-5035-8443-9D5C-D744E093476E}" srcOrd="0" destOrd="0" presId="urn:microsoft.com/office/officeart/2005/8/layout/process5"/>
    <dgm:cxn modelId="{56398A7C-C838-2641-8377-6396B951F991}" type="presOf" srcId="{8BF71A11-BC26-4442-8457-53E55298635A}" destId="{A80FB0F8-83D2-B64B-9E89-3626A3132E17}" srcOrd="0" destOrd="0" presId="urn:microsoft.com/office/officeart/2005/8/layout/process5"/>
    <dgm:cxn modelId="{7F1B5786-158D-FB46-8245-C001CEF75BE6}" srcId="{0AF4F559-3E37-0948-B41D-FFBF1E26500A}" destId="{A2D59274-76FD-9145-A32F-D1E6DD3D11E3}" srcOrd="1" destOrd="0" parTransId="{28E6C532-364C-C04C-81F7-BAA9D0462B58}" sibTransId="{DCD81BCE-89DB-3447-AD3D-812CD349BD97}"/>
    <dgm:cxn modelId="{E4332387-E1AF-174B-9C8E-7456A29EBFC6}" srcId="{0AF4F559-3E37-0948-B41D-FFBF1E26500A}" destId="{20A074F9-1099-7542-ABC0-6CE4772B9278}" srcOrd="3" destOrd="0" parTransId="{380B8F7F-E38E-9F44-81E4-2B920C3E0FFD}" sibTransId="{8BF71A11-BC26-4442-8457-53E55298635A}"/>
    <dgm:cxn modelId="{AB218A95-1EE7-2446-9E18-147F2036F19F}" type="presOf" srcId="{8A6E5129-D002-8348-A47C-DE22EBBA0674}" destId="{6D616CB3-2BC9-2246-8FF1-836E45CE3DD5}" srcOrd="0" destOrd="0" presId="urn:microsoft.com/office/officeart/2005/8/layout/process5"/>
    <dgm:cxn modelId="{92A91CAE-99BF-E344-B78E-76E7D44DC263}" srcId="{0AF4F559-3E37-0948-B41D-FFBF1E26500A}" destId="{878D619F-AAEA-264A-B960-80ADF6ED3415}" srcOrd="4" destOrd="0" parTransId="{ED444C2B-95BA-BA47-A301-6BE5C1B30747}" sibTransId="{8A6E5129-D002-8348-A47C-DE22EBBA0674}"/>
    <dgm:cxn modelId="{0159DEBA-BA61-114E-8A4A-38846C15C268}" type="presOf" srcId="{24899C35-9929-8344-95EA-328472ADB700}" destId="{A478604E-BDA0-2145-B41B-A2A4A66EE13A}" srcOrd="1" destOrd="0" presId="urn:microsoft.com/office/officeart/2005/8/layout/process5"/>
    <dgm:cxn modelId="{A978D2BD-5F7A-5F4D-B3B5-CEC16D28DB1B}" srcId="{0AF4F559-3E37-0948-B41D-FFBF1E26500A}" destId="{4156FCDA-54EF-E84C-9303-0284FB35CDFB}" srcOrd="0" destOrd="0" parTransId="{5375518A-FA67-F54C-9DAF-4535EDBF1F24}" sibTransId="{24899C35-9929-8344-95EA-328472ADB700}"/>
    <dgm:cxn modelId="{8A03CFBF-A12F-E44C-B599-BE580900272A}" type="presOf" srcId="{DCD81BCE-89DB-3447-AD3D-812CD349BD97}" destId="{0CCC15D2-873B-2541-B22F-FB2EAA07D39C}" srcOrd="1" destOrd="0" presId="urn:microsoft.com/office/officeart/2005/8/layout/process5"/>
    <dgm:cxn modelId="{9947E8CA-F2C5-7640-95D6-5660C589CC60}" srcId="{0AF4F559-3E37-0948-B41D-FFBF1E26500A}" destId="{0B1A5984-0BBD-1547-8654-E011E3C7694E}" srcOrd="2" destOrd="0" parTransId="{9EBF7D40-A526-8F42-9F6E-C04893A92612}" sibTransId="{EB72516C-C942-7B4F-96E8-C993E387A416}"/>
    <dgm:cxn modelId="{8DC1CCEB-9029-9144-899A-430FAE45EE30}" type="presOf" srcId="{24899C35-9929-8344-95EA-328472ADB700}" destId="{07FFBD57-7561-5A4D-AB79-2C8A9AEFF888}" srcOrd="0" destOrd="0" presId="urn:microsoft.com/office/officeart/2005/8/layout/process5"/>
    <dgm:cxn modelId="{9DA9A6F5-06ED-CD4A-8F4E-7358C1F941B6}" type="presOf" srcId="{878D619F-AAEA-264A-B960-80ADF6ED3415}" destId="{B05C9CE6-350F-9D4D-B0EA-A0DF548338AA}" srcOrd="0" destOrd="0" presId="urn:microsoft.com/office/officeart/2005/8/layout/process5"/>
    <dgm:cxn modelId="{E88C03C4-D16D-C849-A049-4F4F34D56EED}" type="presParOf" srcId="{452D7D0E-5035-8443-9D5C-D744E093476E}" destId="{C19CE481-EF26-2A4A-86B5-A5205D0583B5}" srcOrd="0" destOrd="0" presId="urn:microsoft.com/office/officeart/2005/8/layout/process5"/>
    <dgm:cxn modelId="{3EBDA388-BAA8-3C40-A3A8-F3382F6F8460}" type="presParOf" srcId="{452D7D0E-5035-8443-9D5C-D744E093476E}" destId="{07FFBD57-7561-5A4D-AB79-2C8A9AEFF888}" srcOrd="1" destOrd="0" presId="urn:microsoft.com/office/officeart/2005/8/layout/process5"/>
    <dgm:cxn modelId="{AC160460-66F5-B542-9A61-D195123C563F}" type="presParOf" srcId="{07FFBD57-7561-5A4D-AB79-2C8A9AEFF888}" destId="{A478604E-BDA0-2145-B41B-A2A4A66EE13A}" srcOrd="0" destOrd="0" presId="urn:microsoft.com/office/officeart/2005/8/layout/process5"/>
    <dgm:cxn modelId="{19FEDD1B-1A74-6F40-AB34-B64AF9BF764B}" type="presParOf" srcId="{452D7D0E-5035-8443-9D5C-D744E093476E}" destId="{5AAEE969-6A70-CD41-BFDA-F1E97F676857}" srcOrd="2" destOrd="0" presId="urn:microsoft.com/office/officeart/2005/8/layout/process5"/>
    <dgm:cxn modelId="{1F6D2F97-76EE-3D42-86B8-B6DD238161DC}" type="presParOf" srcId="{452D7D0E-5035-8443-9D5C-D744E093476E}" destId="{1B5B2BE3-DF3A-E84D-AF95-A378678E7C47}" srcOrd="3" destOrd="0" presId="urn:microsoft.com/office/officeart/2005/8/layout/process5"/>
    <dgm:cxn modelId="{5DED6D11-90B4-5847-885B-AA1369396D5A}" type="presParOf" srcId="{1B5B2BE3-DF3A-E84D-AF95-A378678E7C47}" destId="{0CCC15D2-873B-2541-B22F-FB2EAA07D39C}" srcOrd="0" destOrd="0" presId="urn:microsoft.com/office/officeart/2005/8/layout/process5"/>
    <dgm:cxn modelId="{A4C6830E-AAAA-7A48-9A23-F7C4E0139028}" type="presParOf" srcId="{452D7D0E-5035-8443-9D5C-D744E093476E}" destId="{EE444BCF-D69A-0A4F-88C3-CF80F2C5A6FD}" srcOrd="4" destOrd="0" presId="urn:microsoft.com/office/officeart/2005/8/layout/process5"/>
    <dgm:cxn modelId="{02DD8ED9-A9D8-494C-885C-0442A3B9B118}" type="presParOf" srcId="{452D7D0E-5035-8443-9D5C-D744E093476E}" destId="{25A37AC4-7D4F-DD48-8B40-3731D540DE5C}" srcOrd="5" destOrd="0" presId="urn:microsoft.com/office/officeart/2005/8/layout/process5"/>
    <dgm:cxn modelId="{D0008478-0CBB-4847-AFD9-FBEB6D0463BC}" type="presParOf" srcId="{25A37AC4-7D4F-DD48-8B40-3731D540DE5C}" destId="{0A5804CA-6473-3847-8CD5-E2716C656D6D}" srcOrd="0" destOrd="0" presId="urn:microsoft.com/office/officeart/2005/8/layout/process5"/>
    <dgm:cxn modelId="{AD35F2A4-F112-DE4B-B885-19B78155F084}" type="presParOf" srcId="{452D7D0E-5035-8443-9D5C-D744E093476E}" destId="{5609411A-629A-B446-98AB-A409BF967854}" srcOrd="6" destOrd="0" presId="urn:microsoft.com/office/officeart/2005/8/layout/process5"/>
    <dgm:cxn modelId="{16D8912E-F8D7-F742-82BE-10C2791525B9}" type="presParOf" srcId="{452D7D0E-5035-8443-9D5C-D744E093476E}" destId="{A80FB0F8-83D2-B64B-9E89-3626A3132E17}" srcOrd="7" destOrd="0" presId="urn:microsoft.com/office/officeart/2005/8/layout/process5"/>
    <dgm:cxn modelId="{9B3A409B-8B40-124C-804C-4741367117B3}" type="presParOf" srcId="{A80FB0F8-83D2-B64B-9E89-3626A3132E17}" destId="{9C70B8F9-AB14-BD4D-AA12-7B018CFEB7D6}" srcOrd="0" destOrd="0" presId="urn:microsoft.com/office/officeart/2005/8/layout/process5"/>
    <dgm:cxn modelId="{56A08F89-A910-7D4D-AD21-4304081E21A5}" type="presParOf" srcId="{452D7D0E-5035-8443-9D5C-D744E093476E}" destId="{B05C9CE6-350F-9D4D-B0EA-A0DF548338AA}" srcOrd="8" destOrd="0" presId="urn:microsoft.com/office/officeart/2005/8/layout/process5"/>
    <dgm:cxn modelId="{77936993-1C70-5E4A-B40E-54DAAE48521D}" type="presParOf" srcId="{452D7D0E-5035-8443-9D5C-D744E093476E}" destId="{6D616CB3-2BC9-2246-8FF1-836E45CE3DD5}" srcOrd="9" destOrd="0" presId="urn:microsoft.com/office/officeart/2005/8/layout/process5"/>
    <dgm:cxn modelId="{36235604-A446-D749-B5ED-2344EA5D9A46}" type="presParOf" srcId="{6D616CB3-2BC9-2246-8FF1-836E45CE3DD5}" destId="{19104495-A295-6949-A3CF-230C4F2D079F}" srcOrd="0" destOrd="0" presId="urn:microsoft.com/office/officeart/2005/8/layout/process5"/>
    <dgm:cxn modelId="{BAB852F5-D6DC-DC48-A0F7-DAF65A870274}" type="presParOf" srcId="{452D7D0E-5035-8443-9D5C-D744E093476E}" destId="{6FF6686B-14C7-974F-ACA8-E67F27AE60DF}" srcOrd="10"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A4FC20C-7A0D-8844-BCE6-2D5DC95919D4}" type="doc">
      <dgm:prSet loTypeId="urn:microsoft.com/office/officeart/2005/8/layout/process5" loCatId="relationship" qsTypeId="urn:microsoft.com/office/officeart/2005/8/quickstyle/3d3" qsCatId="3D" csTypeId="urn:microsoft.com/office/officeart/2005/8/colors/colorful1" csCatId="colorful"/>
      <dgm:spPr/>
      <dgm:t>
        <a:bodyPr/>
        <a:lstStyle/>
        <a:p>
          <a:endParaRPr lang="en-US"/>
        </a:p>
      </dgm:t>
    </dgm:pt>
    <dgm:pt modelId="{BD07CEBB-266D-DB4E-9578-0EA437A768EA}">
      <dgm:prSet/>
      <dgm:spPr/>
      <dgm:t>
        <a:bodyPr/>
        <a:lstStyle/>
        <a:p>
          <a:r>
            <a:rPr lang="en-US" dirty="0">
              <a:solidFill>
                <a:schemeClr val="tx1"/>
              </a:solidFill>
            </a:rPr>
            <a:t>While public clouds are inexpensive and scale to meet needs, they typically provide no or lower service level agreements (SLAs) and may not offer the guarantees against data loss or corruption found with private or hybrid cloud offerings</a:t>
          </a:r>
        </a:p>
      </dgm:t>
    </dgm:pt>
    <dgm:pt modelId="{4011341E-841E-D746-8E62-508DE4AD42D2}" type="parTrans" cxnId="{2917B8EE-9140-7042-96DC-2A9D41FB301C}">
      <dgm:prSet/>
      <dgm:spPr/>
      <dgm:t>
        <a:bodyPr/>
        <a:lstStyle/>
        <a:p>
          <a:endParaRPr lang="en-US"/>
        </a:p>
      </dgm:t>
    </dgm:pt>
    <dgm:pt modelId="{5D186946-672A-B54A-B4F6-0DC159A3A9C6}" type="sibTrans" cxnId="{2917B8EE-9140-7042-96DC-2A9D41FB301C}">
      <dgm:prSet/>
      <dgm:spPr/>
      <dgm:t>
        <a:bodyPr/>
        <a:lstStyle/>
        <a:p>
          <a:endParaRPr lang="en-US"/>
        </a:p>
      </dgm:t>
    </dgm:pt>
    <dgm:pt modelId="{47CA6BED-79A3-7144-B457-059DE3296EA4}">
      <dgm:prSet/>
      <dgm:spPr/>
      <dgm:t>
        <a:bodyPr/>
        <a:lstStyle/>
        <a:p>
          <a:r>
            <a:rPr lang="en-US" dirty="0">
              <a:solidFill>
                <a:schemeClr val="tx1"/>
              </a:solidFill>
            </a:rPr>
            <a:t>The public IaaS clouds do not necessarily provide for restrictions and compliance with privacy laws, which remain the responsibility of the subscriber or corporate end user </a:t>
          </a:r>
        </a:p>
      </dgm:t>
    </dgm:pt>
    <dgm:pt modelId="{820C38E5-AC00-294C-B99F-A968D579A9A8}" type="parTrans" cxnId="{24B71C39-FE55-3E4B-A4CE-B3ECD23F4D5A}">
      <dgm:prSet/>
      <dgm:spPr/>
      <dgm:t>
        <a:bodyPr/>
        <a:lstStyle/>
        <a:p>
          <a:endParaRPr lang="en-US"/>
        </a:p>
      </dgm:t>
    </dgm:pt>
    <dgm:pt modelId="{0FE2F665-D045-5640-BC6A-D96A27B95EC3}" type="sibTrans" cxnId="{24B71C39-FE55-3E4B-A4CE-B3ECD23F4D5A}">
      <dgm:prSet/>
      <dgm:spPr/>
      <dgm:t>
        <a:bodyPr/>
        <a:lstStyle/>
        <a:p>
          <a:endParaRPr lang="en-US"/>
        </a:p>
      </dgm:t>
    </dgm:pt>
    <dgm:pt modelId="{A73CC13C-C08E-874B-A512-1352AC1CAFF3}">
      <dgm:prSet custT="1"/>
      <dgm:spPr/>
      <dgm:t>
        <a:bodyPr/>
        <a:lstStyle/>
        <a:p>
          <a:r>
            <a:rPr lang="en-US" sz="1600" dirty="0">
              <a:solidFill>
                <a:schemeClr val="bg1"/>
              </a:solidFill>
            </a:rPr>
            <a:t>The major advantage of the public cloud is cost</a:t>
          </a:r>
        </a:p>
      </dgm:t>
    </dgm:pt>
    <dgm:pt modelId="{A8E16818-12EC-B340-8D47-D359D645D9FB}" type="parTrans" cxnId="{DB60F57D-23B9-014E-8651-B66E650D6BA0}">
      <dgm:prSet/>
      <dgm:spPr/>
      <dgm:t>
        <a:bodyPr/>
        <a:lstStyle/>
        <a:p>
          <a:endParaRPr lang="en-US"/>
        </a:p>
      </dgm:t>
    </dgm:pt>
    <dgm:pt modelId="{50A01CFF-CDF5-3845-A0C7-E1B79E7EF3D6}" type="sibTrans" cxnId="{DB60F57D-23B9-014E-8651-B66E650D6BA0}">
      <dgm:prSet/>
      <dgm:spPr/>
      <dgm:t>
        <a:bodyPr/>
        <a:lstStyle/>
        <a:p>
          <a:endParaRPr lang="en-US"/>
        </a:p>
      </dgm:t>
    </dgm:pt>
    <dgm:pt modelId="{10A4BE08-7DC0-2940-8058-1E93073096F0}">
      <dgm:prSet custT="1"/>
      <dgm:spPr/>
      <dgm:t>
        <a:bodyPr/>
        <a:lstStyle/>
        <a:p>
          <a:r>
            <a:rPr lang="en-US" sz="1600" dirty="0">
              <a:solidFill>
                <a:schemeClr val="tx1"/>
              </a:solidFill>
            </a:rPr>
            <a:t>The principal concern is security </a:t>
          </a:r>
        </a:p>
      </dgm:t>
    </dgm:pt>
    <dgm:pt modelId="{505B486C-B469-0D4E-BBBC-A9DDB35DF63C}" type="parTrans" cxnId="{AEF95178-A2D6-3246-950D-11063E53CAC0}">
      <dgm:prSet/>
      <dgm:spPr/>
      <dgm:t>
        <a:bodyPr/>
        <a:lstStyle/>
        <a:p>
          <a:endParaRPr lang="en-US"/>
        </a:p>
      </dgm:t>
    </dgm:pt>
    <dgm:pt modelId="{34B790BD-18D2-5740-BB25-E590112DD395}" type="sibTrans" cxnId="{AEF95178-A2D6-3246-950D-11063E53CAC0}">
      <dgm:prSet/>
      <dgm:spPr/>
      <dgm:t>
        <a:bodyPr/>
        <a:lstStyle/>
        <a:p>
          <a:endParaRPr lang="en-US"/>
        </a:p>
      </dgm:t>
    </dgm:pt>
    <dgm:pt modelId="{C0DF68D1-3108-0D4B-8234-616B3534846B}" type="pres">
      <dgm:prSet presAssocID="{9A4FC20C-7A0D-8844-BCE6-2D5DC95919D4}" presName="diagram" presStyleCnt="0">
        <dgm:presLayoutVars>
          <dgm:dir/>
          <dgm:resizeHandles val="exact"/>
        </dgm:presLayoutVars>
      </dgm:prSet>
      <dgm:spPr/>
    </dgm:pt>
    <dgm:pt modelId="{7F0CC588-62FF-9840-B14D-80E93C00BDC7}" type="pres">
      <dgm:prSet presAssocID="{BD07CEBB-266D-DB4E-9578-0EA437A768EA}" presName="node" presStyleLbl="node1" presStyleIdx="0" presStyleCnt="4">
        <dgm:presLayoutVars>
          <dgm:bulletEnabled val="1"/>
        </dgm:presLayoutVars>
      </dgm:prSet>
      <dgm:spPr/>
    </dgm:pt>
    <dgm:pt modelId="{FCC2D49B-DCA8-AF4A-B773-5EC6F0334483}" type="pres">
      <dgm:prSet presAssocID="{5D186946-672A-B54A-B4F6-0DC159A3A9C6}" presName="sibTrans" presStyleLbl="sibTrans2D1" presStyleIdx="0" presStyleCnt="3"/>
      <dgm:spPr/>
    </dgm:pt>
    <dgm:pt modelId="{7796D153-387D-254A-8D21-0A462AB89EF3}" type="pres">
      <dgm:prSet presAssocID="{5D186946-672A-B54A-B4F6-0DC159A3A9C6}" presName="connectorText" presStyleLbl="sibTrans2D1" presStyleIdx="0" presStyleCnt="3"/>
      <dgm:spPr/>
    </dgm:pt>
    <dgm:pt modelId="{69E36002-3C08-B047-A5D2-EE4AD6CEB0FB}" type="pres">
      <dgm:prSet presAssocID="{47CA6BED-79A3-7144-B457-059DE3296EA4}" presName="node" presStyleLbl="node1" presStyleIdx="1" presStyleCnt="4">
        <dgm:presLayoutVars>
          <dgm:bulletEnabled val="1"/>
        </dgm:presLayoutVars>
      </dgm:prSet>
      <dgm:spPr/>
    </dgm:pt>
    <dgm:pt modelId="{4A5FD433-E661-3D4F-8254-45A643CE40E8}" type="pres">
      <dgm:prSet presAssocID="{0FE2F665-D045-5640-BC6A-D96A27B95EC3}" presName="sibTrans" presStyleLbl="sibTrans2D1" presStyleIdx="1" presStyleCnt="3"/>
      <dgm:spPr/>
    </dgm:pt>
    <dgm:pt modelId="{2A6D5465-D5DB-7442-A9AC-699071AC83AB}" type="pres">
      <dgm:prSet presAssocID="{0FE2F665-D045-5640-BC6A-D96A27B95EC3}" presName="connectorText" presStyleLbl="sibTrans2D1" presStyleIdx="1" presStyleCnt="3"/>
      <dgm:spPr/>
    </dgm:pt>
    <dgm:pt modelId="{50513997-F2D0-324A-AEB3-1CF5A37896F7}" type="pres">
      <dgm:prSet presAssocID="{A73CC13C-C08E-874B-A512-1352AC1CAFF3}" presName="node" presStyleLbl="node1" presStyleIdx="2" presStyleCnt="4">
        <dgm:presLayoutVars>
          <dgm:bulletEnabled val="1"/>
        </dgm:presLayoutVars>
      </dgm:prSet>
      <dgm:spPr/>
    </dgm:pt>
    <dgm:pt modelId="{46E8F918-706C-EE42-A8C2-C2B470969903}" type="pres">
      <dgm:prSet presAssocID="{50A01CFF-CDF5-3845-A0C7-E1B79E7EF3D6}" presName="sibTrans" presStyleLbl="sibTrans2D1" presStyleIdx="2" presStyleCnt="3"/>
      <dgm:spPr/>
    </dgm:pt>
    <dgm:pt modelId="{4841BA81-FAF3-E64C-B833-1B23762952CA}" type="pres">
      <dgm:prSet presAssocID="{50A01CFF-CDF5-3845-A0C7-E1B79E7EF3D6}" presName="connectorText" presStyleLbl="sibTrans2D1" presStyleIdx="2" presStyleCnt="3"/>
      <dgm:spPr/>
    </dgm:pt>
    <dgm:pt modelId="{E4762A56-C636-6649-8EFF-9A1AFA1028B4}" type="pres">
      <dgm:prSet presAssocID="{10A4BE08-7DC0-2940-8058-1E93073096F0}" presName="node" presStyleLbl="node1" presStyleIdx="3" presStyleCnt="4">
        <dgm:presLayoutVars>
          <dgm:bulletEnabled val="1"/>
        </dgm:presLayoutVars>
      </dgm:prSet>
      <dgm:spPr/>
    </dgm:pt>
  </dgm:ptLst>
  <dgm:cxnLst>
    <dgm:cxn modelId="{A4480A18-5BD8-AC49-8BEA-0F9B089C09F4}" type="presOf" srcId="{9A4FC20C-7A0D-8844-BCE6-2D5DC95919D4}" destId="{C0DF68D1-3108-0D4B-8234-616B3534846B}" srcOrd="0" destOrd="0" presId="urn:microsoft.com/office/officeart/2005/8/layout/process5"/>
    <dgm:cxn modelId="{9BFB3A18-D1B2-4643-800D-BABF26F59921}" type="presOf" srcId="{A73CC13C-C08E-874B-A512-1352AC1CAFF3}" destId="{50513997-F2D0-324A-AEB3-1CF5A37896F7}" srcOrd="0" destOrd="0" presId="urn:microsoft.com/office/officeart/2005/8/layout/process5"/>
    <dgm:cxn modelId="{24B71C39-FE55-3E4B-A4CE-B3ECD23F4D5A}" srcId="{9A4FC20C-7A0D-8844-BCE6-2D5DC95919D4}" destId="{47CA6BED-79A3-7144-B457-059DE3296EA4}" srcOrd="1" destOrd="0" parTransId="{820C38E5-AC00-294C-B99F-A968D579A9A8}" sibTransId="{0FE2F665-D045-5640-BC6A-D96A27B95EC3}"/>
    <dgm:cxn modelId="{C53F8755-9F1F-B44D-8954-158A87488AB9}" type="presOf" srcId="{10A4BE08-7DC0-2940-8058-1E93073096F0}" destId="{E4762A56-C636-6649-8EFF-9A1AFA1028B4}" srcOrd="0" destOrd="0" presId="urn:microsoft.com/office/officeart/2005/8/layout/process5"/>
    <dgm:cxn modelId="{4AE49C77-620C-3A47-A516-897D7AE3A724}" type="presOf" srcId="{0FE2F665-D045-5640-BC6A-D96A27B95EC3}" destId="{4A5FD433-E661-3D4F-8254-45A643CE40E8}" srcOrd="0" destOrd="0" presId="urn:microsoft.com/office/officeart/2005/8/layout/process5"/>
    <dgm:cxn modelId="{AEF95178-A2D6-3246-950D-11063E53CAC0}" srcId="{9A4FC20C-7A0D-8844-BCE6-2D5DC95919D4}" destId="{10A4BE08-7DC0-2940-8058-1E93073096F0}" srcOrd="3" destOrd="0" parTransId="{505B486C-B469-0D4E-BBBC-A9DDB35DF63C}" sibTransId="{34B790BD-18D2-5740-BB25-E590112DD395}"/>
    <dgm:cxn modelId="{DB60F57D-23B9-014E-8651-B66E650D6BA0}" srcId="{9A4FC20C-7A0D-8844-BCE6-2D5DC95919D4}" destId="{A73CC13C-C08E-874B-A512-1352AC1CAFF3}" srcOrd="2" destOrd="0" parTransId="{A8E16818-12EC-B340-8D47-D359D645D9FB}" sibTransId="{50A01CFF-CDF5-3845-A0C7-E1B79E7EF3D6}"/>
    <dgm:cxn modelId="{E8026D84-41A1-4049-97E1-B76E184A4B60}" type="presOf" srcId="{50A01CFF-CDF5-3845-A0C7-E1B79E7EF3D6}" destId="{46E8F918-706C-EE42-A8C2-C2B470969903}" srcOrd="0" destOrd="0" presId="urn:microsoft.com/office/officeart/2005/8/layout/process5"/>
    <dgm:cxn modelId="{5C95A1A8-56CA-0949-A869-3DFB02791FD8}" type="presOf" srcId="{47CA6BED-79A3-7144-B457-059DE3296EA4}" destId="{69E36002-3C08-B047-A5D2-EE4AD6CEB0FB}" srcOrd="0" destOrd="0" presId="urn:microsoft.com/office/officeart/2005/8/layout/process5"/>
    <dgm:cxn modelId="{08E2E9C5-42CD-1E44-90E1-DEEFC7FB823F}" type="presOf" srcId="{BD07CEBB-266D-DB4E-9578-0EA437A768EA}" destId="{7F0CC588-62FF-9840-B14D-80E93C00BDC7}" srcOrd="0" destOrd="0" presId="urn:microsoft.com/office/officeart/2005/8/layout/process5"/>
    <dgm:cxn modelId="{041B1DD8-8F3D-D94C-8ABF-5DAD7DD96DDF}" type="presOf" srcId="{5D186946-672A-B54A-B4F6-0DC159A3A9C6}" destId="{7796D153-387D-254A-8D21-0A462AB89EF3}" srcOrd="1" destOrd="0" presId="urn:microsoft.com/office/officeart/2005/8/layout/process5"/>
    <dgm:cxn modelId="{AD035FE6-27CC-0748-AF81-F1B48818EC08}" type="presOf" srcId="{50A01CFF-CDF5-3845-A0C7-E1B79E7EF3D6}" destId="{4841BA81-FAF3-E64C-B833-1B23762952CA}" srcOrd="1" destOrd="0" presId="urn:microsoft.com/office/officeart/2005/8/layout/process5"/>
    <dgm:cxn modelId="{956298EC-71E8-CA48-870A-DFF54D8F2DA4}" type="presOf" srcId="{0FE2F665-D045-5640-BC6A-D96A27B95EC3}" destId="{2A6D5465-D5DB-7442-A9AC-699071AC83AB}" srcOrd="1" destOrd="0" presId="urn:microsoft.com/office/officeart/2005/8/layout/process5"/>
    <dgm:cxn modelId="{2917B8EE-9140-7042-96DC-2A9D41FB301C}" srcId="{9A4FC20C-7A0D-8844-BCE6-2D5DC95919D4}" destId="{BD07CEBB-266D-DB4E-9578-0EA437A768EA}" srcOrd="0" destOrd="0" parTransId="{4011341E-841E-D746-8E62-508DE4AD42D2}" sibTransId="{5D186946-672A-B54A-B4F6-0DC159A3A9C6}"/>
    <dgm:cxn modelId="{8CEBF3FD-AC14-3D4D-82A5-B7F37AE6EE22}" type="presOf" srcId="{5D186946-672A-B54A-B4F6-0DC159A3A9C6}" destId="{FCC2D49B-DCA8-AF4A-B773-5EC6F0334483}" srcOrd="0" destOrd="0" presId="urn:microsoft.com/office/officeart/2005/8/layout/process5"/>
    <dgm:cxn modelId="{8B065741-90A8-ED4B-8A08-E10FAFE4F030}" type="presParOf" srcId="{C0DF68D1-3108-0D4B-8234-616B3534846B}" destId="{7F0CC588-62FF-9840-B14D-80E93C00BDC7}" srcOrd="0" destOrd="0" presId="urn:microsoft.com/office/officeart/2005/8/layout/process5"/>
    <dgm:cxn modelId="{15A203B5-80CC-4145-9A27-2D59C8839FAD}" type="presParOf" srcId="{C0DF68D1-3108-0D4B-8234-616B3534846B}" destId="{FCC2D49B-DCA8-AF4A-B773-5EC6F0334483}" srcOrd="1" destOrd="0" presId="urn:microsoft.com/office/officeart/2005/8/layout/process5"/>
    <dgm:cxn modelId="{67EE943F-E137-E14A-BFC3-23B70304981E}" type="presParOf" srcId="{FCC2D49B-DCA8-AF4A-B773-5EC6F0334483}" destId="{7796D153-387D-254A-8D21-0A462AB89EF3}" srcOrd="0" destOrd="0" presId="urn:microsoft.com/office/officeart/2005/8/layout/process5"/>
    <dgm:cxn modelId="{8B0D3110-1E2E-3644-8A94-8CA69B0623C5}" type="presParOf" srcId="{C0DF68D1-3108-0D4B-8234-616B3534846B}" destId="{69E36002-3C08-B047-A5D2-EE4AD6CEB0FB}" srcOrd="2" destOrd="0" presId="urn:microsoft.com/office/officeart/2005/8/layout/process5"/>
    <dgm:cxn modelId="{A0FE3D7E-BB30-6441-B94E-9ECD2A8D1FB8}" type="presParOf" srcId="{C0DF68D1-3108-0D4B-8234-616B3534846B}" destId="{4A5FD433-E661-3D4F-8254-45A643CE40E8}" srcOrd="3" destOrd="0" presId="urn:microsoft.com/office/officeart/2005/8/layout/process5"/>
    <dgm:cxn modelId="{033E2E8F-E02C-DC44-8D16-EBD950E99EE6}" type="presParOf" srcId="{4A5FD433-E661-3D4F-8254-45A643CE40E8}" destId="{2A6D5465-D5DB-7442-A9AC-699071AC83AB}" srcOrd="0" destOrd="0" presId="urn:microsoft.com/office/officeart/2005/8/layout/process5"/>
    <dgm:cxn modelId="{1B646DA0-F7A5-9C4A-9CA0-6122F891BA49}" type="presParOf" srcId="{C0DF68D1-3108-0D4B-8234-616B3534846B}" destId="{50513997-F2D0-324A-AEB3-1CF5A37896F7}" srcOrd="4" destOrd="0" presId="urn:microsoft.com/office/officeart/2005/8/layout/process5"/>
    <dgm:cxn modelId="{1D175CF7-D78E-E149-A091-7789C3F21084}" type="presParOf" srcId="{C0DF68D1-3108-0D4B-8234-616B3534846B}" destId="{46E8F918-706C-EE42-A8C2-C2B470969903}" srcOrd="5" destOrd="0" presId="urn:microsoft.com/office/officeart/2005/8/layout/process5"/>
    <dgm:cxn modelId="{A92BEC95-8F58-3243-94A3-4D9796077550}" type="presParOf" srcId="{46E8F918-706C-EE42-A8C2-C2B470969903}" destId="{4841BA81-FAF3-E64C-B833-1B23762952CA}" srcOrd="0" destOrd="0" presId="urn:microsoft.com/office/officeart/2005/8/layout/process5"/>
    <dgm:cxn modelId="{EBFD796D-E49E-FC46-8D9C-26C9B32159A7}" type="presParOf" srcId="{C0DF68D1-3108-0D4B-8234-616B3534846B}" destId="{E4762A56-C636-6649-8EFF-9A1AFA1028B4}" srcOrd="6"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E0F92DE-9927-F44B-BBFE-A3B7DAA955E3}" type="doc">
      <dgm:prSet loTypeId="urn:microsoft.com/office/officeart/2005/8/layout/arrow5" loCatId="relationship" qsTypeId="urn:microsoft.com/office/officeart/2005/8/quickstyle/simple1" qsCatId="simple" csTypeId="urn:microsoft.com/office/officeart/2005/8/colors/accent1_2" csCatId="accent1"/>
      <dgm:spPr/>
      <dgm:t>
        <a:bodyPr/>
        <a:lstStyle/>
        <a:p>
          <a:endParaRPr lang="en-US"/>
        </a:p>
      </dgm:t>
    </dgm:pt>
    <dgm:pt modelId="{C88D1096-8888-9245-ADAF-F768F64E3FBA}">
      <dgm:prSet/>
      <dgm:spPr/>
      <dgm:t>
        <a:bodyPr/>
        <a:lstStyle/>
        <a:p>
          <a:r>
            <a:rPr lang="en-US"/>
            <a:t>The </a:t>
          </a:r>
          <a:r>
            <a:rPr lang="en-US" i="1"/>
            <a:t>hybrid cloud </a:t>
          </a:r>
          <a:r>
            <a:rPr lang="en-US"/>
            <a:t>infrastructure is a composition of two or more clouds (private, community, or public) that remain unique entities but are bound together by standardized or proprietary technology that enables data and application portability</a:t>
          </a:r>
        </a:p>
      </dgm:t>
    </dgm:pt>
    <dgm:pt modelId="{AAAE74CA-AE09-E14B-9A4C-72501D463DAD}" type="parTrans" cxnId="{1B6A6CD1-C91F-B54F-BF07-3A909BA6F7CD}">
      <dgm:prSet/>
      <dgm:spPr/>
      <dgm:t>
        <a:bodyPr/>
        <a:lstStyle/>
        <a:p>
          <a:endParaRPr lang="en-US"/>
        </a:p>
      </dgm:t>
    </dgm:pt>
    <dgm:pt modelId="{8AA365F3-F1F3-A044-9B25-00D73B2A2C52}" type="sibTrans" cxnId="{1B6A6CD1-C91F-B54F-BF07-3A909BA6F7CD}">
      <dgm:prSet/>
      <dgm:spPr/>
      <dgm:t>
        <a:bodyPr/>
        <a:lstStyle/>
        <a:p>
          <a:endParaRPr lang="en-US"/>
        </a:p>
      </dgm:t>
    </dgm:pt>
    <dgm:pt modelId="{5258FF52-D904-BD43-9830-1B433D737011}">
      <dgm:prSet/>
      <dgm:spPr/>
      <dgm:t>
        <a:bodyPr/>
        <a:lstStyle/>
        <a:p>
          <a:r>
            <a:rPr lang="en-US"/>
            <a:t>With a hybrid cloud solution, sensitive information can be placed in a private area of the cloud, and less sensitive data can take advantage of the benefits of the public cloud </a:t>
          </a:r>
        </a:p>
      </dgm:t>
    </dgm:pt>
    <dgm:pt modelId="{19591086-9A7C-4B45-AD99-35C46BD1BC83}" type="parTrans" cxnId="{9A173E4A-7C04-584C-97DC-DA985CF734E7}">
      <dgm:prSet/>
      <dgm:spPr/>
      <dgm:t>
        <a:bodyPr/>
        <a:lstStyle/>
        <a:p>
          <a:endParaRPr lang="en-US"/>
        </a:p>
      </dgm:t>
    </dgm:pt>
    <dgm:pt modelId="{60A5F492-7C27-0F45-9981-7B42B67C7518}" type="sibTrans" cxnId="{9A173E4A-7C04-584C-97DC-DA985CF734E7}">
      <dgm:prSet/>
      <dgm:spPr/>
      <dgm:t>
        <a:bodyPr/>
        <a:lstStyle/>
        <a:p>
          <a:endParaRPr lang="en-US"/>
        </a:p>
      </dgm:t>
    </dgm:pt>
    <dgm:pt modelId="{63D0CEE3-5A99-7943-B613-8E0526973A18}" type="pres">
      <dgm:prSet presAssocID="{6E0F92DE-9927-F44B-BBFE-A3B7DAA955E3}" presName="diagram" presStyleCnt="0">
        <dgm:presLayoutVars>
          <dgm:dir/>
          <dgm:resizeHandles val="exact"/>
        </dgm:presLayoutVars>
      </dgm:prSet>
      <dgm:spPr/>
    </dgm:pt>
    <dgm:pt modelId="{7281635F-35FA-6C4D-8381-535AA5F8A52F}" type="pres">
      <dgm:prSet presAssocID="{C88D1096-8888-9245-ADAF-F768F64E3FBA}" presName="arrow" presStyleLbl="node1" presStyleIdx="0" presStyleCnt="2">
        <dgm:presLayoutVars>
          <dgm:bulletEnabled val="1"/>
        </dgm:presLayoutVars>
      </dgm:prSet>
      <dgm:spPr/>
    </dgm:pt>
    <dgm:pt modelId="{FDE7B63F-604C-6645-8282-31D2E9524E0F}" type="pres">
      <dgm:prSet presAssocID="{5258FF52-D904-BD43-9830-1B433D737011}" presName="arrow" presStyleLbl="node1" presStyleIdx="1" presStyleCnt="2">
        <dgm:presLayoutVars>
          <dgm:bulletEnabled val="1"/>
        </dgm:presLayoutVars>
      </dgm:prSet>
      <dgm:spPr/>
    </dgm:pt>
  </dgm:ptLst>
  <dgm:cxnLst>
    <dgm:cxn modelId="{5AE66123-74E4-2243-A0FF-AC985231CFF3}" type="presOf" srcId="{5258FF52-D904-BD43-9830-1B433D737011}" destId="{FDE7B63F-604C-6645-8282-31D2E9524E0F}" srcOrd="0" destOrd="0" presId="urn:microsoft.com/office/officeart/2005/8/layout/arrow5"/>
    <dgm:cxn modelId="{9A4E4A43-A727-5041-AD3E-A9769E9629AB}" type="presOf" srcId="{6E0F92DE-9927-F44B-BBFE-A3B7DAA955E3}" destId="{63D0CEE3-5A99-7943-B613-8E0526973A18}" srcOrd="0" destOrd="0" presId="urn:microsoft.com/office/officeart/2005/8/layout/arrow5"/>
    <dgm:cxn modelId="{9A173E4A-7C04-584C-97DC-DA985CF734E7}" srcId="{6E0F92DE-9927-F44B-BBFE-A3B7DAA955E3}" destId="{5258FF52-D904-BD43-9830-1B433D737011}" srcOrd="1" destOrd="0" parTransId="{19591086-9A7C-4B45-AD99-35C46BD1BC83}" sibTransId="{60A5F492-7C27-0F45-9981-7B42B67C7518}"/>
    <dgm:cxn modelId="{1B6A6CD1-C91F-B54F-BF07-3A909BA6F7CD}" srcId="{6E0F92DE-9927-F44B-BBFE-A3B7DAA955E3}" destId="{C88D1096-8888-9245-ADAF-F768F64E3FBA}" srcOrd="0" destOrd="0" parTransId="{AAAE74CA-AE09-E14B-9A4C-72501D463DAD}" sibTransId="{8AA365F3-F1F3-A044-9B25-00D73B2A2C52}"/>
    <dgm:cxn modelId="{48A3C9F5-658F-3F4A-B45B-512D9F46875F}" type="presOf" srcId="{C88D1096-8888-9245-ADAF-F768F64E3FBA}" destId="{7281635F-35FA-6C4D-8381-535AA5F8A52F}" srcOrd="0" destOrd="0" presId="urn:microsoft.com/office/officeart/2005/8/layout/arrow5"/>
    <dgm:cxn modelId="{06ACF030-09D8-504C-824E-CBC21FCD9093}" type="presParOf" srcId="{63D0CEE3-5A99-7943-B613-8E0526973A18}" destId="{7281635F-35FA-6C4D-8381-535AA5F8A52F}" srcOrd="0" destOrd="0" presId="urn:microsoft.com/office/officeart/2005/8/layout/arrow5"/>
    <dgm:cxn modelId="{937CF7FE-6612-7C47-AC01-A1CDEC88977E}" type="presParOf" srcId="{63D0CEE3-5A99-7943-B613-8E0526973A18}" destId="{FDE7B63F-604C-6645-8282-31D2E9524E0F}" srcOrd="1" destOrd="0" presId="urn:microsoft.com/office/officeart/2005/8/layout/arrow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134C86D-1C22-3043-9CD3-4BF3E599ACEA}" type="doc">
      <dgm:prSet loTypeId="urn:microsoft.com/office/officeart/2005/8/layout/venn1" loCatId="relationship" qsTypeId="urn:microsoft.com/office/officeart/2005/8/quickstyle/simple1" qsCatId="simple" csTypeId="urn:microsoft.com/office/officeart/2005/8/colors/accent1_4" csCatId="accent1"/>
      <dgm:spPr/>
      <dgm:t>
        <a:bodyPr/>
        <a:lstStyle/>
        <a:p>
          <a:endParaRPr lang="en-US"/>
        </a:p>
      </dgm:t>
    </dgm:pt>
    <dgm:pt modelId="{03B12235-AF04-C243-923E-D35700CDE99A}">
      <dgm:prSet/>
      <dgm:spPr/>
      <dgm:t>
        <a:bodyPr/>
        <a:lstStyle/>
        <a:p>
          <a:r>
            <a:rPr lang="en-US" dirty="0"/>
            <a:t>The term </a:t>
          </a:r>
          <a:r>
            <a:rPr lang="en-US" i="1" dirty="0"/>
            <a:t>system vulnerabilities </a:t>
          </a:r>
          <a:r>
            <a:rPr lang="en-US" dirty="0"/>
            <a:t>refers to exploitable bugs or weakness in the operating system and other system software on platforms that constitute the cloud infrastructure</a:t>
          </a:r>
        </a:p>
      </dgm:t>
    </dgm:pt>
    <dgm:pt modelId="{AC6D5CE4-63EC-734F-B6AB-BF01B9ECB020}" type="parTrans" cxnId="{8F32577B-813F-944B-9124-DF60E5AA1A02}">
      <dgm:prSet/>
      <dgm:spPr/>
      <dgm:t>
        <a:bodyPr/>
        <a:lstStyle/>
        <a:p>
          <a:endParaRPr lang="en-US"/>
        </a:p>
      </dgm:t>
    </dgm:pt>
    <dgm:pt modelId="{FE4F9AE3-19C0-6D42-9232-A0C3AB66EF49}" type="sibTrans" cxnId="{8F32577B-813F-944B-9124-DF60E5AA1A02}">
      <dgm:prSet/>
      <dgm:spPr/>
      <dgm:t>
        <a:bodyPr/>
        <a:lstStyle/>
        <a:p>
          <a:endParaRPr lang="en-US"/>
        </a:p>
      </dgm:t>
    </dgm:pt>
    <dgm:pt modelId="{EE22DD4C-5DA1-5944-8CAD-E5C861680435}">
      <dgm:prSet/>
      <dgm:spPr/>
      <dgm:t>
        <a:bodyPr/>
        <a:lstStyle/>
        <a:p>
          <a:r>
            <a:rPr lang="en-US"/>
            <a:t>System vulnerabilities can be exploited by hackers and malicious software across a shared cloud environment</a:t>
          </a:r>
        </a:p>
      </dgm:t>
    </dgm:pt>
    <dgm:pt modelId="{1EDD2305-7883-3F41-BD00-C6125F553D62}" type="parTrans" cxnId="{FC3782B1-62DF-B840-A284-2D62ADFE7B43}">
      <dgm:prSet/>
      <dgm:spPr/>
      <dgm:t>
        <a:bodyPr/>
        <a:lstStyle/>
        <a:p>
          <a:endParaRPr lang="en-US"/>
        </a:p>
      </dgm:t>
    </dgm:pt>
    <dgm:pt modelId="{75B1DB82-2E9B-0C4B-BDD8-5FC0B1BB6587}" type="sibTrans" cxnId="{FC3782B1-62DF-B840-A284-2D62ADFE7B43}">
      <dgm:prSet/>
      <dgm:spPr/>
      <dgm:t>
        <a:bodyPr/>
        <a:lstStyle/>
        <a:p>
          <a:endParaRPr lang="en-US"/>
        </a:p>
      </dgm:t>
    </dgm:pt>
    <dgm:pt modelId="{BB3C06E7-1A63-0A4F-A5D6-D6B2AFBE8C60}">
      <dgm:prSet/>
      <dgm:spPr/>
      <dgm:t>
        <a:bodyPr/>
        <a:lstStyle/>
        <a:p>
          <a:r>
            <a:rPr lang="en-US"/>
            <a:t>Countering system vulnerabilities is an ongoing technical and management process that involves </a:t>
          </a:r>
        </a:p>
      </dgm:t>
    </dgm:pt>
    <dgm:pt modelId="{125D3E7C-3A23-5849-860B-79CF2D36D1A1}" type="parTrans" cxnId="{36AC3F2B-C5D7-8B43-86B2-DCA29D7760B6}">
      <dgm:prSet/>
      <dgm:spPr/>
      <dgm:t>
        <a:bodyPr/>
        <a:lstStyle/>
        <a:p>
          <a:endParaRPr lang="en-US"/>
        </a:p>
      </dgm:t>
    </dgm:pt>
    <dgm:pt modelId="{C677D4B8-6467-5643-9993-B84EBC9B0F91}" type="sibTrans" cxnId="{36AC3F2B-C5D7-8B43-86B2-DCA29D7760B6}">
      <dgm:prSet/>
      <dgm:spPr/>
      <dgm:t>
        <a:bodyPr/>
        <a:lstStyle/>
        <a:p>
          <a:endParaRPr lang="en-US"/>
        </a:p>
      </dgm:t>
    </dgm:pt>
    <dgm:pt modelId="{B151D667-998B-2D47-B3FB-D4EF8FF175B2}">
      <dgm:prSet/>
      <dgm:spPr/>
      <dgm:t>
        <a:bodyPr/>
        <a:lstStyle/>
        <a:p>
          <a:r>
            <a:rPr lang="en-US" dirty="0"/>
            <a:t>Risk analysis and management</a:t>
          </a:r>
        </a:p>
      </dgm:t>
    </dgm:pt>
    <dgm:pt modelId="{16585FC4-D72C-3D4C-B049-AD5E93BFEA22}" type="parTrans" cxnId="{923DF569-69BF-724A-833D-34534253B50E}">
      <dgm:prSet/>
      <dgm:spPr/>
      <dgm:t>
        <a:bodyPr/>
        <a:lstStyle/>
        <a:p>
          <a:endParaRPr lang="en-US"/>
        </a:p>
      </dgm:t>
    </dgm:pt>
    <dgm:pt modelId="{6269E29C-E38E-B540-B64E-A79DA8216FAB}" type="sibTrans" cxnId="{923DF569-69BF-724A-833D-34534253B50E}">
      <dgm:prSet/>
      <dgm:spPr/>
      <dgm:t>
        <a:bodyPr/>
        <a:lstStyle/>
        <a:p>
          <a:endParaRPr lang="en-US"/>
        </a:p>
      </dgm:t>
    </dgm:pt>
    <dgm:pt modelId="{608892BD-0C8C-0D4D-B0A7-6FF9375915A6}">
      <dgm:prSet/>
      <dgm:spPr/>
      <dgm:t>
        <a:bodyPr/>
        <a:lstStyle/>
        <a:p>
          <a:r>
            <a:rPr lang="en-US" dirty="0"/>
            <a:t>Regular vulnerability detection</a:t>
          </a:r>
        </a:p>
      </dgm:t>
    </dgm:pt>
    <dgm:pt modelId="{9C0A25D7-BBCC-F444-A6DB-5B3646A7367A}" type="sibTrans" cxnId="{836038D7-BB34-0C4B-918A-EF0D247B43A7}">
      <dgm:prSet/>
      <dgm:spPr/>
      <dgm:t>
        <a:bodyPr/>
        <a:lstStyle/>
        <a:p>
          <a:endParaRPr lang="en-US"/>
        </a:p>
      </dgm:t>
    </dgm:pt>
    <dgm:pt modelId="{7CF54D18-2A36-444B-B32B-4D347BD0323E}" type="parTrans" cxnId="{836038D7-BB34-0C4B-918A-EF0D247B43A7}">
      <dgm:prSet/>
      <dgm:spPr/>
      <dgm:t>
        <a:bodyPr/>
        <a:lstStyle/>
        <a:p>
          <a:endParaRPr lang="en-US"/>
        </a:p>
      </dgm:t>
    </dgm:pt>
    <dgm:pt modelId="{EBAA8F70-3B77-4441-9287-8FA0BE1591A7}">
      <dgm:prSet/>
      <dgm:spPr/>
      <dgm:t>
        <a:bodyPr/>
        <a:lstStyle/>
        <a:p>
          <a:r>
            <a:rPr lang="en-US" dirty="0"/>
            <a:t>Patch management</a:t>
          </a:r>
        </a:p>
      </dgm:t>
    </dgm:pt>
    <dgm:pt modelId="{64B5D298-749C-BD4B-9110-5B974166BBF9}" type="sibTrans" cxnId="{78E14F4D-5C9A-7649-97EB-8842AE22793E}">
      <dgm:prSet/>
      <dgm:spPr/>
      <dgm:t>
        <a:bodyPr/>
        <a:lstStyle/>
        <a:p>
          <a:endParaRPr lang="en-US"/>
        </a:p>
      </dgm:t>
    </dgm:pt>
    <dgm:pt modelId="{51273D5D-7398-434A-8644-66C4A067294C}" type="parTrans" cxnId="{78E14F4D-5C9A-7649-97EB-8842AE22793E}">
      <dgm:prSet/>
      <dgm:spPr/>
      <dgm:t>
        <a:bodyPr/>
        <a:lstStyle/>
        <a:p>
          <a:endParaRPr lang="en-US"/>
        </a:p>
      </dgm:t>
    </dgm:pt>
    <dgm:pt modelId="{75D311AF-E429-C447-8F73-CABDFBAE5AE4}">
      <dgm:prSet/>
      <dgm:spPr/>
      <dgm:t>
        <a:bodyPr/>
        <a:lstStyle/>
        <a:p>
          <a:r>
            <a:rPr lang="en-US" dirty="0"/>
            <a:t>IT staff training</a:t>
          </a:r>
        </a:p>
      </dgm:t>
    </dgm:pt>
    <dgm:pt modelId="{84A2154E-FA2A-0E42-B4D5-CEC582F5EF34}" type="sibTrans" cxnId="{7A7FD881-E76B-B54E-A35F-56BC457A4443}">
      <dgm:prSet/>
      <dgm:spPr/>
      <dgm:t>
        <a:bodyPr/>
        <a:lstStyle/>
        <a:p>
          <a:endParaRPr lang="en-US"/>
        </a:p>
      </dgm:t>
    </dgm:pt>
    <dgm:pt modelId="{186D1B70-E9C0-8144-BD45-03BED3A562AC}" type="parTrans" cxnId="{7A7FD881-E76B-B54E-A35F-56BC457A4443}">
      <dgm:prSet/>
      <dgm:spPr/>
      <dgm:t>
        <a:bodyPr/>
        <a:lstStyle/>
        <a:p>
          <a:endParaRPr lang="en-US"/>
        </a:p>
      </dgm:t>
    </dgm:pt>
    <dgm:pt modelId="{A8AB5CBF-5082-7640-9AC6-1B32B798A14F}" type="pres">
      <dgm:prSet presAssocID="{B134C86D-1C22-3043-9CD3-4BF3E599ACEA}" presName="compositeShape" presStyleCnt="0">
        <dgm:presLayoutVars>
          <dgm:chMax val="7"/>
          <dgm:dir/>
          <dgm:resizeHandles val="exact"/>
        </dgm:presLayoutVars>
      </dgm:prSet>
      <dgm:spPr/>
    </dgm:pt>
    <dgm:pt modelId="{5B3F7F96-1335-7F49-A95F-26ECDB22C5DC}" type="pres">
      <dgm:prSet presAssocID="{03B12235-AF04-C243-923E-D35700CDE99A}" presName="circ1" presStyleLbl="vennNode1" presStyleIdx="0" presStyleCnt="3"/>
      <dgm:spPr/>
    </dgm:pt>
    <dgm:pt modelId="{0338D3F9-147F-4A49-82AD-98C02B2E0E8F}" type="pres">
      <dgm:prSet presAssocID="{03B12235-AF04-C243-923E-D35700CDE99A}" presName="circ1Tx" presStyleLbl="revTx" presStyleIdx="0" presStyleCnt="0">
        <dgm:presLayoutVars>
          <dgm:chMax val="0"/>
          <dgm:chPref val="0"/>
          <dgm:bulletEnabled val="1"/>
        </dgm:presLayoutVars>
      </dgm:prSet>
      <dgm:spPr/>
    </dgm:pt>
    <dgm:pt modelId="{29D682E4-837A-0248-A0DD-1EC7E3929EAA}" type="pres">
      <dgm:prSet presAssocID="{EE22DD4C-5DA1-5944-8CAD-E5C861680435}" presName="circ2" presStyleLbl="vennNode1" presStyleIdx="1" presStyleCnt="3"/>
      <dgm:spPr/>
    </dgm:pt>
    <dgm:pt modelId="{74ABEEBB-E4F8-AB49-A741-24C67DF3B69A}" type="pres">
      <dgm:prSet presAssocID="{EE22DD4C-5DA1-5944-8CAD-E5C861680435}" presName="circ2Tx" presStyleLbl="revTx" presStyleIdx="0" presStyleCnt="0">
        <dgm:presLayoutVars>
          <dgm:chMax val="0"/>
          <dgm:chPref val="0"/>
          <dgm:bulletEnabled val="1"/>
        </dgm:presLayoutVars>
      </dgm:prSet>
      <dgm:spPr/>
    </dgm:pt>
    <dgm:pt modelId="{51D79FDD-9F98-B74B-94A7-CBF50AB5DB68}" type="pres">
      <dgm:prSet presAssocID="{BB3C06E7-1A63-0A4F-A5D6-D6B2AFBE8C60}" presName="circ3" presStyleLbl="vennNode1" presStyleIdx="2" presStyleCnt="3"/>
      <dgm:spPr/>
    </dgm:pt>
    <dgm:pt modelId="{61B779D9-803A-4B4F-9759-268CCCEEB0F4}" type="pres">
      <dgm:prSet presAssocID="{BB3C06E7-1A63-0A4F-A5D6-D6B2AFBE8C60}" presName="circ3Tx" presStyleLbl="revTx" presStyleIdx="0" presStyleCnt="0">
        <dgm:presLayoutVars>
          <dgm:chMax val="0"/>
          <dgm:chPref val="0"/>
          <dgm:bulletEnabled val="1"/>
        </dgm:presLayoutVars>
      </dgm:prSet>
      <dgm:spPr/>
    </dgm:pt>
  </dgm:ptLst>
  <dgm:cxnLst>
    <dgm:cxn modelId="{C4242702-1FD5-1D47-B5DA-9829F1260B28}" type="presOf" srcId="{03B12235-AF04-C243-923E-D35700CDE99A}" destId="{0338D3F9-147F-4A49-82AD-98C02B2E0E8F}" srcOrd="1" destOrd="0" presId="urn:microsoft.com/office/officeart/2005/8/layout/venn1"/>
    <dgm:cxn modelId="{87D76F10-41FF-094C-BB75-817C01683F36}" type="presOf" srcId="{EBAA8F70-3B77-4441-9287-8FA0BE1591A7}" destId="{51D79FDD-9F98-B74B-94A7-CBF50AB5DB68}" srcOrd="0" destOrd="3" presId="urn:microsoft.com/office/officeart/2005/8/layout/venn1"/>
    <dgm:cxn modelId="{3CF8581D-FD64-5F4C-B4EB-34907B52BD2F}" type="presOf" srcId="{EE22DD4C-5DA1-5944-8CAD-E5C861680435}" destId="{74ABEEBB-E4F8-AB49-A741-24C67DF3B69A}" srcOrd="1" destOrd="0" presId="urn:microsoft.com/office/officeart/2005/8/layout/venn1"/>
    <dgm:cxn modelId="{36AC3F2B-C5D7-8B43-86B2-DCA29D7760B6}" srcId="{B134C86D-1C22-3043-9CD3-4BF3E599ACEA}" destId="{BB3C06E7-1A63-0A4F-A5D6-D6B2AFBE8C60}" srcOrd="2" destOrd="0" parTransId="{125D3E7C-3A23-5849-860B-79CF2D36D1A1}" sibTransId="{C677D4B8-6467-5643-9993-B84EBC9B0F91}"/>
    <dgm:cxn modelId="{F4A2E12B-17A3-214E-949F-CEDC4E150C2C}" type="presOf" srcId="{75D311AF-E429-C447-8F73-CABDFBAE5AE4}" destId="{51D79FDD-9F98-B74B-94A7-CBF50AB5DB68}" srcOrd="0" destOrd="4" presId="urn:microsoft.com/office/officeart/2005/8/layout/venn1"/>
    <dgm:cxn modelId="{D6BB9039-298B-8749-86AE-D7150DA7119E}" type="presOf" srcId="{B151D667-998B-2D47-B3FB-D4EF8FF175B2}" destId="{51D79FDD-9F98-B74B-94A7-CBF50AB5DB68}" srcOrd="0" destOrd="1" presId="urn:microsoft.com/office/officeart/2005/8/layout/venn1"/>
    <dgm:cxn modelId="{E9588241-5E8A-0843-B78E-F3FD57F669F5}" type="presOf" srcId="{75D311AF-E429-C447-8F73-CABDFBAE5AE4}" destId="{61B779D9-803A-4B4F-9759-268CCCEEB0F4}" srcOrd="1" destOrd="4" presId="urn:microsoft.com/office/officeart/2005/8/layout/venn1"/>
    <dgm:cxn modelId="{78E14F4D-5C9A-7649-97EB-8842AE22793E}" srcId="{BB3C06E7-1A63-0A4F-A5D6-D6B2AFBE8C60}" destId="{EBAA8F70-3B77-4441-9287-8FA0BE1591A7}" srcOrd="2" destOrd="0" parTransId="{51273D5D-7398-434A-8644-66C4A067294C}" sibTransId="{64B5D298-749C-BD4B-9110-5B974166BBF9}"/>
    <dgm:cxn modelId="{170ABF5B-60BA-E140-A791-574C08D37BA9}" type="presOf" srcId="{03B12235-AF04-C243-923E-D35700CDE99A}" destId="{5B3F7F96-1335-7F49-A95F-26ECDB22C5DC}" srcOrd="0" destOrd="0" presId="urn:microsoft.com/office/officeart/2005/8/layout/venn1"/>
    <dgm:cxn modelId="{813D445E-B4DF-4443-8441-74C071DF822F}" type="presOf" srcId="{B151D667-998B-2D47-B3FB-D4EF8FF175B2}" destId="{61B779D9-803A-4B4F-9759-268CCCEEB0F4}" srcOrd="1" destOrd="1" presId="urn:microsoft.com/office/officeart/2005/8/layout/venn1"/>
    <dgm:cxn modelId="{E73B935F-125F-AD44-BBC4-5019FA5E4A03}" type="presOf" srcId="{608892BD-0C8C-0D4D-B0A7-6FF9375915A6}" destId="{61B779D9-803A-4B4F-9759-268CCCEEB0F4}" srcOrd="1" destOrd="2" presId="urn:microsoft.com/office/officeart/2005/8/layout/venn1"/>
    <dgm:cxn modelId="{923DF569-69BF-724A-833D-34534253B50E}" srcId="{BB3C06E7-1A63-0A4F-A5D6-D6B2AFBE8C60}" destId="{B151D667-998B-2D47-B3FB-D4EF8FF175B2}" srcOrd="0" destOrd="0" parTransId="{16585FC4-D72C-3D4C-B049-AD5E93BFEA22}" sibTransId="{6269E29C-E38E-B540-B64E-A79DA8216FAB}"/>
    <dgm:cxn modelId="{8F32577B-813F-944B-9124-DF60E5AA1A02}" srcId="{B134C86D-1C22-3043-9CD3-4BF3E599ACEA}" destId="{03B12235-AF04-C243-923E-D35700CDE99A}" srcOrd="0" destOrd="0" parTransId="{AC6D5CE4-63EC-734F-B6AB-BF01B9ECB020}" sibTransId="{FE4F9AE3-19C0-6D42-9232-A0C3AB66EF49}"/>
    <dgm:cxn modelId="{7A7FD881-E76B-B54E-A35F-56BC457A4443}" srcId="{BB3C06E7-1A63-0A4F-A5D6-D6B2AFBE8C60}" destId="{75D311AF-E429-C447-8F73-CABDFBAE5AE4}" srcOrd="3" destOrd="0" parTransId="{186D1B70-E9C0-8144-BD45-03BED3A562AC}" sibTransId="{84A2154E-FA2A-0E42-B4D5-CEC582F5EF34}"/>
    <dgm:cxn modelId="{599D3095-4454-6F49-AA43-F9F06436D472}" type="presOf" srcId="{B134C86D-1C22-3043-9CD3-4BF3E599ACEA}" destId="{A8AB5CBF-5082-7640-9AC6-1B32B798A14F}" srcOrd="0" destOrd="0" presId="urn:microsoft.com/office/officeart/2005/8/layout/venn1"/>
    <dgm:cxn modelId="{18B7B7A6-FD9A-B646-A357-ED1F4833B2E7}" type="presOf" srcId="{BB3C06E7-1A63-0A4F-A5D6-D6B2AFBE8C60}" destId="{61B779D9-803A-4B4F-9759-268CCCEEB0F4}" srcOrd="1" destOrd="0" presId="urn:microsoft.com/office/officeart/2005/8/layout/venn1"/>
    <dgm:cxn modelId="{FC3782B1-62DF-B840-A284-2D62ADFE7B43}" srcId="{B134C86D-1C22-3043-9CD3-4BF3E599ACEA}" destId="{EE22DD4C-5DA1-5944-8CAD-E5C861680435}" srcOrd="1" destOrd="0" parTransId="{1EDD2305-7883-3F41-BD00-C6125F553D62}" sibTransId="{75B1DB82-2E9B-0C4B-BDD8-5FC0B1BB6587}"/>
    <dgm:cxn modelId="{F0DF15BB-6DD9-1649-ABFB-4932A1730BF6}" type="presOf" srcId="{BB3C06E7-1A63-0A4F-A5D6-D6B2AFBE8C60}" destId="{51D79FDD-9F98-B74B-94A7-CBF50AB5DB68}" srcOrd="0" destOrd="0" presId="urn:microsoft.com/office/officeart/2005/8/layout/venn1"/>
    <dgm:cxn modelId="{48EE89C1-5254-3144-8298-4C9955BFA7CE}" type="presOf" srcId="{EE22DD4C-5DA1-5944-8CAD-E5C861680435}" destId="{29D682E4-837A-0248-A0DD-1EC7E3929EAA}" srcOrd="0" destOrd="0" presId="urn:microsoft.com/office/officeart/2005/8/layout/venn1"/>
    <dgm:cxn modelId="{836038D7-BB34-0C4B-918A-EF0D247B43A7}" srcId="{BB3C06E7-1A63-0A4F-A5D6-D6B2AFBE8C60}" destId="{608892BD-0C8C-0D4D-B0A7-6FF9375915A6}" srcOrd="1" destOrd="0" parTransId="{7CF54D18-2A36-444B-B32B-4D347BD0323E}" sibTransId="{9C0A25D7-BBCC-F444-A6DB-5B3646A7367A}"/>
    <dgm:cxn modelId="{DBB10DE8-B110-3747-89BD-386EAC671239}" type="presOf" srcId="{608892BD-0C8C-0D4D-B0A7-6FF9375915A6}" destId="{51D79FDD-9F98-B74B-94A7-CBF50AB5DB68}" srcOrd="0" destOrd="2" presId="urn:microsoft.com/office/officeart/2005/8/layout/venn1"/>
    <dgm:cxn modelId="{420F66F4-405B-0C4B-B353-B091DBD6AA5C}" type="presOf" srcId="{EBAA8F70-3B77-4441-9287-8FA0BE1591A7}" destId="{61B779D9-803A-4B4F-9759-268CCCEEB0F4}" srcOrd="1" destOrd="3" presId="urn:microsoft.com/office/officeart/2005/8/layout/venn1"/>
    <dgm:cxn modelId="{9BBC4564-A7A0-1F43-9804-B617DA14B074}" type="presParOf" srcId="{A8AB5CBF-5082-7640-9AC6-1B32B798A14F}" destId="{5B3F7F96-1335-7F49-A95F-26ECDB22C5DC}" srcOrd="0" destOrd="0" presId="urn:microsoft.com/office/officeart/2005/8/layout/venn1"/>
    <dgm:cxn modelId="{DC898908-E269-FB45-98DC-DC428D2C35AB}" type="presParOf" srcId="{A8AB5CBF-5082-7640-9AC6-1B32B798A14F}" destId="{0338D3F9-147F-4A49-82AD-98C02B2E0E8F}" srcOrd="1" destOrd="0" presId="urn:microsoft.com/office/officeart/2005/8/layout/venn1"/>
    <dgm:cxn modelId="{40BFDAC6-CEBF-C543-9716-5EBF89197EAE}" type="presParOf" srcId="{A8AB5CBF-5082-7640-9AC6-1B32B798A14F}" destId="{29D682E4-837A-0248-A0DD-1EC7E3929EAA}" srcOrd="2" destOrd="0" presId="urn:microsoft.com/office/officeart/2005/8/layout/venn1"/>
    <dgm:cxn modelId="{CBF3463A-A7D3-DF4E-9DA2-F26503E7467B}" type="presParOf" srcId="{A8AB5CBF-5082-7640-9AC6-1B32B798A14F}" destId="{74ABEEBB-E4F8-AB49-A741-24C67DF3B69A}" srcOrd="3" destOrd="0" presId="urn:microsoft.com/office/officeart/2005/8/layout/venn1"/>
    <dgm:cxn modelId="{4548380C-4793-7143-AA01-163DC29EA686}" type="presParOf" srcId="{A8AB5CBF-5082-7640-9AC6-1B32B798A14F}" destId="{51D79FDD-9F98-B74B-94A7-CBF50AB5DB68}" srcOrd="4" destOrd="0" presId="urn:microsoft.com/office/officeart/2005/8/layout/venn1"/>
    <dgm:cxn modelId="{F7403476-92AC-164F-98BB-374EAC1961BB}" type="presParOf" srcId="{A8AB5CBF-5082-7640-9AC6-1B32B798A14F}" destId="{61B779D9-803A-4B4F-9759-268CCCEEB0F4}"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056CEAE-BBFB-154A-BBA8-E054838E7A96}" type="doc">
      <dgm:prSet loTypeId="urn:microsoft.com/office/officeart/2005/8/layout/hList6" loCatId="relationship" qsTypeId="urn:microsoft.com/office/officeart/2005/8/quickstyle/simple1" qsCatId="simple" csTypeId="urn:microsoft.com/office/officeart/2005/8/colors/accent1_2" csCatId="accent1"/>
      <dgm:spPr/>
      <dgm:t>
        <a:bodyPr/>
        <a:lstStyle/>
        <a:p>
          <a:endParaRPr lang="en-US"/>
        </a:p>
      </dgm:t>
    </dgm:pt>
    <dgm:pt modelId="{2823727D-5B4F-8244-A366-6E270061D579}">
      <dgm:prSet/>
      <dgm:spPr/>
      <dgm:t>
        <a:bodyPr/>
        <a:lstStyle/>
        <a:p>
          <a:r>
            <a:rPr lang="en-US"/>
            <a:t>A network attack in which an unauthorized person gains access to a network and stays there undetected for a long period of time </a:t>
          </a:r>
        </a:p>
      </dgm:t>
    </dgm:pt>
    <dgm:pt modelId="{03A4CB09-E0D7-F642-A795-4B0C8AD1042A}" type="parTrans" cxnId="{08E3BCDB-A2D9-A140-9BAB-D5A95CCE3AFD}">
      <dgm:prSet/>
      <dgm:spPr/>
      <dgm:t>
        <a:bodyPr/>
        <a:lstStyle/>
        <a:p>
          <a:endParaRPr lang="en-US"/>
        </a:p>
      </dgm:t>
    </dgm:pt>
    <dgm:pt modelId="{A31B0097-83DA-C448-891C-7DA28148F2E6}" type="sibTrans" cxnId="{08E3BCDB-A2D9-A140-9BAB-D5A95CCE3AFD}">
      <dgm:prSet/>
      <dgm:spPr/>
      <dgm:t>
        <a:bodyPr/>
        <a:lstStyle/>
        <a:p>
          <a:endParaRPr lang="en-US"/>
        </a:p>
      </dgm:t>
    </dgm:pt>
    <dgm:pt modelId="{5BD9EFF7-2B0C-2948-B2C3-A7E990A1EBD1}">
      <dgm:prSet/>
      <dgm:spPr/>
      <dgm:t>
        <a:bodyPr/>
        <a:lstStyle/>
        <a:p>
          <a:r>
            <a:rPr lang="en-US"/>
            <a:t>The intention of an APT attack is to steal data rather than to cause damage to the network or organization </a:t>
          </a:r>
        </a:p>
      </dgm:t>
    </dgm:pt>
    <dgm:pt modelId="{7F727283-E203-414F-8FA4-DF1CD48A58F4}" type="parTrans" cxnId="{1F4B63B9-CD27-574B-A392-4AD3314AC8E2}">
      <dgm:prSet/>
      <dgm:spPr/>
      <dgm:t>
        <a:bodyPr/>
        <a:lstStyle/>
        <a:p>
          <a:endParaRPr lang="en-US"/>
        </a:p>
      </dgm:t>
    </dgm:pt>
    <dgm:pt modelId="{B4AB289D-7C04-4141-A4FD-900880B1DADF}" type="sibTrans" cxnId="{1F4B63B9-CD27-574B-A392-4AD3314AC8E2}">
      <dgm:prSet/>
      <dgm:spPr/>
      <dgm:t>
        <a:bodyPr/>
        <a:lstStyle/>
        <a:p>
          <a:endParaRPr lang="en-US"/>
        </a:p>
      </dgm:t>
    </dgm:pt>
    <dgm:pt modelId="{06547E1B-B272-E047-9722-DBCFC75931AC}">
      <dgm:prSet/>
      <dgm:spPr/>
      <dgm:t>
        <a:bodyPr/>
        <a:lstStyle/>
        <a:p>
          <a:r>
            <a:rPr lang="en-US"/>
            <a:t>APT attacks target organizations in sectors with high-value information, such as national defense, manufacturing, and the financial industry</a:t>
          </a:r>
        </a:p>
      </dgm:t>
    </dgm:pt>
    <dgm:pt modelId="{3E14BC49-B3B8-0F42-A9AE-0DDAFAA85BD9}" type="parTrans" cxnId="{EF0CCDBB-608C-8A4F-B489-F1EEAA778F76}">
      <dgm:prSet/>
      <dgm:spPr/>
      <dgm:t>
        <a:bodyPr/>
        <a:lstStyle/>
        <a:p>
          <a:endParaRPr lang="en-US"/>
        </a:p>
      </dgm:t>
    </dgm:pt>
    <dgm:pt modelId="{0AA7B8F8-C61F-8946-A7CD-01A959CC1958}" type="sibTrans" cxnId="{EF0CCDBB-608C-8A4F-B489-F1EEAA778F76}">
      <dgm:prSet/>
      <dgm:spPr/>
      <dgm:t>
        <a:bodyPr/>
        <a:lstStyle/>
        <a:p>
          <a:endParaRPr lang="en-US"/>
        </a:p>
      </dgm:t>
    </dgm:pt>
    <dgm:pt modelId="{67DA1CF3-006D-6D4A-8122-BCD761864A5E}">
      <dgm:prSet/>
      <dgm:spPr/>
      <dgm:t>
        <a:bodyPr/>
        <a:lstStyle/>
        <a:p>
          <a:r>
            <a:rPr lang="en-US"/>
            <a:t>APTs differ from other types of attack by their careful target selection, and persistent, often stealthy, intrusion efforts over extended periods</a:t>
          </a:r>
        </a:p>
      </dgm:t>
    </dgm:pt>
    <dgm:pt modelId="{EE58546B-023F-C246-9DE4-A1FCC80A3B16}" type="parTrans" cxnId="{BB64C25F-3941-4249-9898-DAB34E38A2AA}">
      <dgm:prSet/>
      <dgm:spPr/>
      <dgm:t>
        <a:bodyPr/>
        <a:lstStyle/>
        <a:p>
          <a:endParaRPr lang="en-US"/>
        </a:p>
      </dgm:t>
    </dgm:pt>
    <dgm:pt modelId="{EB3435DC-A97B-3F41-8531-FD55B7E76DA6}" type="sibTrans" cxnId="{BB64C25F-3941-4249-9898-DAB34E38A2AA}">
      <dgm:prSet/>
      <dgm:spPr/>
      <dgm:t>
        <a:bodyPr/>
        <a:lstStyle/>
        <a:p>
          <a:endParaRPr lang="en-US"/>
        </a:p>
      </dgm:t>
    </dgm:pt>
    <dgm:pt modelId="{2FADD147-D07D-5945-AE81-EC85F44F3B8F}" type="pres">
      <dgm:prSet presAssocID="{1056CEAE-BBFB-154A-BBA8-E054838E7A96}" presName="Name0" presStyleCnt="0">
        <dgm:presLayoutVars>
          <dgm:dir/>
          <dgm:resizeHandles val="exact"/>
        </dgm:presLayoutVars>
      </dgm:prSet>
      <dgm:spPr/>
    </dgm:pt>
    <dgm:pt modelId="{236C55ED-9E3B-C44A-AC91-0A5CBA2D2131}" type="pres">
      <dgm:prSet presAssocID="{2823727D-5B4F-8244-A366-6E270061D579}" presName="node" presStyleLbl="node1" presStyleIdx="0" presStyleCnt="4">
        <dgm:presLayoutVars>
          <dgm:bulletEnabled val="1"/>
        </dgm:presLayoutVars>
      </dgm:prSet>
      <dgm:spPr/>
    </dgm:pt>
    <dgm:pt modelId="{712DF541-EFD1-CB4D-8457-AC73D77AB2DD}" type="pres">
      <dgm:prSet presAssocID="{A31B0097-83DA-C448-891C-7DA28148F2E6}" presName="sibTrans" presStyleCnt="0"/>
      <dgm:spPr/>
    </dgm:pt>
    <dgm:pt modelId="{940BEE63-CB77-DC49-B070-986FACF8E9AD}" type="pres">
      <dgm:prSet presAssocID="{5BD9EFF7-2B0C-2948-B2C3-A7E990A1EBD1}" presName="node" presStyleLbl="node1" presStyleIdx="1" presStyleCnt="4">
        <dgm:presLayoutVars>
          <dgm:bulletEnabled val="1"/>
        </dgm:presLayoutVars>
      </dgm:prSet>
      <dgm:spPr/>
    </dgm:pt>
    <dgm:pt modelId="{0EB243AB-8862-A94D-84A3-F42BE44E3CB0}" type="pres">
      <dgm:prSet presAssocID="{B4AB289D-7C04-4141-A4FD-900880B1DADF}" presName="sibTrans" presStyleCnt="0"/>
      <dgm:spPr/>
    </dgm:pt>
    <dgm:pt modelId="{E8A192CE-3F7F-9A46-B3CD-F53DFA3A9780}" type="pres">
      <dgm:prSet presAssocID="{06547E1B-B272-E047-9722-DBCFC75931AC}" presName="node" presStyleLbl="node1" presStyleIdx="2" presStyleCnt="4">
        <dgm:presLayoutVars>
          <dgm:bulletEnabled val="1"/>
        </dgm:presLayoutVars>
      </dgm:prSet>
      <dgm:spPr/>
    </dgm:pt>
    <dgm:pt modelId="{17B5E41A-D14D-2144-9DA2-B0CFDA6144D5}" type="pres">
      <dgm:prSet presAssocID="{0AA7B8F8-C61F-8946-A7CD-01A959CC1958}" presName="sibTrans" presStyleCnt="0"/>
      <dgm:spPr/>
    </dgm:pt>
    <dgm:pt modelId="{CCFCD33C-0728-824B-BFF2-A853E6AEA3CA}" type="pres">
      <dgm:prSet presAssocID="{67DA1CF3-006D-6D4A-8122-BCD761864A5E}" presName="node" presStyleLbl="node1" presStyleIdx="3" presStyleCnt="4">
        <dgm:presLayoutVars>
          <dgm:bulletEnabled val="1"/>
        </dgm:presLayoutVars>
      </dgm:prSet>
      <dgm:spPr/>
    </dgm:pt>
  </dgm:ptLst>
  <dgm:cxnLst>
    <dgm:cxn modelId="{3201A11C-40E2-9E4A-B109-38F1E3E5172C}" type="presOf" srcId="{06547E1B-B272-E047-9722-DBCFC75931AC}" destId="{E8A192CE-3F7F-9A46-B3CD-F53DFA3A9780}" srcOrd="0" destOrd="0" presId="urn:microsoft.com/office/officeart/2005/8/layout/hList6"/>
    <dgm:cxn modelId="{C20ABE1C-9543-7845-9583-10ADDFB7D04C}" type="presOf" srcId="{5BD9EFF7-2B0C-2948-B2C3-A7E990A1EBD1}" destId="{940BEE63-CB77-DC49-B070-986FACF8E9AD}" srcOrd="0" destOrd="0" presId="urn:microsoft.com/office/officeart/2005/8/layout/hList6"/>
    <dgm:cxn modelId="{BB64C25F-3941-4249-9898-DAB34E38A2AA}" srcId="{1056CEAE-BBFB-154A-BBA8-E054838E7A96}" destId="{67DA1CF3-006D-6D4A-8122-BCD761864A5E}" srcOrd="3" destOrd="0" parTransId="{EE58546B-023F-C246-9DE4-A1FCC80A3B16}" sibTransId="{EB3435DC-A97B-3F41-8531-FD55B7E76DA6}"/>
    <dgm:cxn modelId="{94282077-1E9D-B847-8CB6-154BE40C8236}" type="presOf" srcId="{67DA1CF3-006D-6D4A-8122-BCD761864A5E}" destId="{CCFCD33C-0728-824B-BFF2-A853E6AEA3CA}" srcOrd="0" destOrd="0" presId="urn:microsoft.com/office/officeart/2005/8/layout/hList6"/>
    <dgm:cxn modelId="{4FADB87B-66B5-F941-90ED-53C7B6B185E4}" type="presOf" srcId="{1056CEAE-BBFB-154A-BBA8-E054838E7A96}" destId="{2FADD147-D07D-5945-AE81-EC85F44F3B8F}" srcOrd="0" destOrd="0" presId="urn:microsoft.com/office/officeart/2005/8/layout/hList6"/>
    <dgm:cxn modelId="{B29395B3-C08A-2448-BCF4-46FE0D896D82}" type="presOf" srcId="{2823727D-5B4F-8244-A366-6E270061D579}" destId="{236C55ED-9E3B-C44A-AC91-0A5CBA2D2131}" srcOrd="0" destOrd="0" presId="urn:microsoft.com/office/officeart/2005/8/layout/hList6"/>
    <dgm:cxn modelId="{1F4B63B9-CD27-574B-A392-4AD3314AC8E2}" srcId="{1056CEAE-BBFB-154A-BBA8-E054838E7A96}" destId="{5BD9EFF7-2B0C-2948-B2C3-A7E990A1EBD1}" srcOrd="1" destOrd="0" parTransId="{7F727283-E203-414F-8FA4-DF1CD48A58F4}" sibTransId="{B4AB289D-7C04-4141-A4FD-900880B1DADF}"/>
    <dgm:cxn modelId="{EF0CCDBB-608C-8A4F-B489-F1EEAA778F76}" srcId="{1056CEAE-BBFB-154A-BBA8-E054838E7A96}" destId="{06547E1B-B272-E047-9722-DBCFC75931AC}" srcOrd="2" destOrd="0" parTransId="{3E14BC49-B3B8-0F42-A9AE-0DDAFAA85BD9}" sibTransId="{0AA7B8F8-C61F-8946-A7CD-01A959CC1958}"/>
    <dgm:cxn modelId="{08E3BCDB-A2D9-A140-9BAB-D5A95CCE3AFD}" srcId="{1056CEAE-BBFB-154A-BBA8-E054838E7A96}" destId="{2823727D-5B4F-8244-A366-6E270061D579}" srcOrd="0" destOrd="0" parTransId="{03A4CB09-E0D7-F642-A795-4B0C8AD1042A}" sibTransId="{A31B0097-83DA-C448-891C-7DA28148F2E6}"/>
    <dgm:cxn modelId="{3C9B3F0B-FF59-8944-8370-814D4A259E2B}" type="presParOf" srcId="{2FADD147-D07D-5945-AE81-EC85F44F3B8F}" destId="{236C55ED-9E3B-C44A-AC91-0A5CBA2D2131}" srcOrd="0" destOrd="0" presId="urn:microsoft.com/office/officeart/2005/8/layout/hList6"/>
    <dgm:cxn modelId="{41D5A7FA-858F-D540-8562-07E5453411B8}" type="presParOf" srcId="{2FADD147-D07D-5945-AE81-EC85F44F3B8F}" destId="{712DF541-EFD1-CB4D-8457-AC73D77AB2DD}" srcOrd="1" destOrd="0" presId="urn:microsoft.com/office/officeart/2005/8/layout/hList6"/>
    <dgm:cxn modelId="{C5FA3265-087C-B244-A780-DCC1CB201B06}" type="presParOf" srcId="{2FADD147-D07D-5945-AE81-EC85F44F3B8F}" destId="{940BEE63-CB77-DC49-B070-986FACF8E9AD}" srcOrd="2" destOrd="0" presId="urn:microsoft.com/office/officeart/2005/8/layout/hList6"/>
    <dgm:cxn modelId="{639A8ACF-EB5D-7F43-8D5C-AE7458EC55F8}" type="presParOf" srcId="{2FADD147-D07D-5945-AE81-EC85F44F3B8F}" destId="{0EB243AB-8862-A94D-84A3-F42BE44E3CB0}" srcOrd="3" destOrd="0" presId="urn:microsoft.com/office/officeart/2005/8/layout/hList6"/>
    <dgm:cxn modelId="{11132B90-7B34-7F47-AC5C-7D7F51CE7511}" type="presParOf" srcId="{2FADD147-D07D-5945-AE81-EC85F44F3B8F}" destId="{E8A192CE-3F7F-9A46-B3CD-F53DFA3A9780}" srcOrd="4" destOrd="0" presId="urn:microsoft.com/office/officeart/2005/8/layout/hList6"/>
    <dgm:cxn modelId="{A3308927-2173-CB45-98C3-DBA0B8D09E53}" type="presParOf" srcId="{2FADD147-D07D-5945-AE81-EC85F44F3B8F}" destId="{17B5E41A-D14D-2144-9DA2-B0CFDA6144D5}" srcOrd="5" destOrd="0" presId="urn:microsoft.com/office/officeart/2005/8/layout/hList6"/>
    <dgm:cxn modelId="{56BD5C5F-EAD0-6A4F-B6AC-928E2A45A07D}" type="presParOf" srcId="{2FADD147-D07D-5945-AE81-EC85F44F3B8F}" destId="{CCFCD33C-0728-824B-BFF2-A853E6AEA3CA}" srcOrd="6"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1A3DCAF-A9FA-D746-A3E0-3FB4063FE70F}" type="doc">
      <dgm:prSet loTypeId="urn:microsoft.com/office/officeart/2005/8/layout/hierarchy5" loCatId="relationship" qsTypeId="urn:microsoft.com/office/officeart/2005/8/quickstyle/simple1" qsCatId="simple" csTypeId="urn:microsoft.com/office/officeart/2005/8/colors/colorful4" csCatId="colorful"/>
      <dgm:spPr/>
      <dgm:t>
        <a:bodyPr/>
        <a:lstStyle/>
        <a:p>
          <a:endParaRPr lang="en-US"/>
        </a:p>
      </dgm:t>
    </dgm:pt>
    <dgm:pt modelId="{0B8EB876-6425-4441-B5F2-51563FA71CC8}">
      <dgm:prSet/>
      <dgm:spPr/>
      <dgm:t>
        <a:bodyPr/>
        <a:lstStyle/>
        <a:p>
          <a:r>
            <a:rPr lang="en-US" dirty="0">
              <a:solidFill>
                <a:schemeClr val="tx1"/>
              </a:solidFill>
            </a:rPr>
            <a:t>The principle countermeasure for such threats is the effective use of threat intelligence</a:t>
          </a:r>
        </a:p>
      </dgm:t>
    </dgm:pt>
    <dgm:pt modelId="{52F497CA-C592-2848-997E-CE3EA559AF13}" type="parTrans" cxnId="{B768E5F8-3965-2E4C-9E4A-C1A9200CB9C6}">
      <dgm:prSet/>
      <dgm:spPr/>
      <dgm:t>
        <a:bodyPr/>
        <a:lstStyle/>
        <a:p>
          <a:endParaRPr lang="en-US"/>
        </a:p>
      </dgm:t>
    </dgm:pt>
    <dgm:pt modelId="{B1C2D354-0417-EE4C-871D-711879308127}" type="sibTrans" cxnId="{B768E5F8-3965-2E4C-9E4A-C1A9200CB9C6}">
      <dgm:prSet/>
      <dgm:spPr/>
      <dgm:t>
        <a:bodyPr/>
        <a:lstStyle/>
        <a:p>
          <a:endParaRPr lang="en-US"/>
        </a:p>
      </dgm:t>
    </dgm:pt>
    <dgm:pt modelId="{B884E154-4E45-C24A-8F8D-44E4E26A33C5}">
      <dgm:prSet/>
      <dgm:spPr/>
      <dgm:t>
        <a:bodyPr/>
        <a:lstStyle/>
        <a:p>
          <a:r>
            <a:rPr lang="en-US" dirty="0">
              <a:solidFill>
                <a:schemeClr val="tx1"/>
              </a:solidFill>
            </a:rPr>
            <a:t>Threat intelligence is helping organizations understand the risks of the most common and severe external threats, such as advanced persistent threats (APTs), exploits, and zero-day threats</a:t>
          </a:r>
        </a:p>
      </dgm:t>
    </dgm:pt>
    <dgm:pt modelId="{3D43267D-BEB1-E24A-ACDE-2ECDF167DE22}" type="parTrans" cxnId="{BC1E85E7-4772-4441-8E87-6D91570E8D49}">
      <dgm:prSet/>
      <dgm:spPr/>
      <dgm:t>
        <a:bodyPr/>
        <a:lstStyle/>
        <a:p>
          <a:endParaRPr lang="en-US"/>
        </a:p>
      </dgm:t>
    </dgm:pt>
    <dgm:pt modelId="{A6EA4306-A4D5-AB45-9EEB-4D893FCE9A2F}" type="sibTrans" cxnId="{BC1E85E7-4772-4441-8E87-6D91570E8D49}">
      <dgm:prSet/>
      <dgm:spPr/>
      <dgm:t>
        <a:bodyPr/>
        <a:lstStyle/>
        <a:p>
          <a:endParaRPr lang="en-US"/>
        </a:p>
      </dgm:t>
    </dgm:pt>
    <dgm:pt modelId="{BA0248BD-2A7F-6949-B272-FA9AEF7279EC}">
      <dgm:prSet/>
      <dgm:spPr/>
      <dgm:t>
        <a:bodyPr/>
        <a:lstStyle/>
        <a:p>
          <a:r>
            <a:rPr lang="en-US" dirty="0">
              <a:solidFill>
                <a:schemeClr val="tx1"/>
              </a:solidFill>
            </a:rPr>
            <a:t>Threat intelligence includes in-depth information about specific threats to help an organization protect itself from the types of attacks that could do them the most damage</a:t>
          </a:r>
        </a:p>
      </dgm:t>
    </dgm:pt>
    <dgm:pt modelId="{9A83A39F-DEDA-B94C-8C07-38AEEEADBA39}" type="parTrans" cxnId="{E40B986C-4C66-EF48-A3E3-22F796BE8973}">
      <dgm:prSet/>
      <dgm:spPr/>
      <dgm:t>
        <a:bodyPr/>
        <a:lstStyle/>
        <a:p>
          <a:endParaRPr lang="en-US"/>
        </a:p>
      </dgm:t>
    </dgm:pt>
    <dgm:pt modelId="{D61926AB-8A15-184F-9F27-7D0A1C120845}" type="sibTrans" cxnId="{E40B986C-4C66-EF48-A3E3-22F796BE8973}">
      <dgm:prSet/>
      <dgm:spPr/>
      <dgm:t>
        <a:bodyPr/>
        <a:lstStyle/>
        <a:p>
          <a:endParaRPr lang="en-US"/>
        </a:p>
      </dgm:t>
    </dgm:pt>
    <dgm:pt modelId="{BB89158D-128D-A846-99D4-76C82BCA910D}" type="pres">
      <dgm:prSet presAssocID="{A1A3DCAF-A9FA-D746-A3E0-3FB4063FE70F}" presName="mainComposite" presStyleCnt="0">
        <dgm:presLayoutVars>
          <dgm:chPref val="1"/>
          <dgm:dir/>
          <dgm:animOne val="branch"/>
          <dgm:animLvl val="lvl"/>
          <dgm:resizeHandles val="exact"/>
        </dgm:presLayoutVars>
      </dgm:prSet>
      <dgm:spPr/>
    </dgm:pt>
    <dgm:pt modelId="{3354982D-9868-0845-BD92-1095B79BC88C}" type="pres">
      <dgm:prSet presAssocID="{A1A3DCAF-A9FA-D746-A3E0-3FB4063FE70F}" presName="hierFlow" presStyleCnt="0"/>
      <dgm:spPr/>
    </dgm:pt>
    <dgm:pt modelId="{284D8ABA-F42C-9640-B2F7-AE9ACEEA1A4C}" type="pres">
      <dgm:prSet presAssocID="{A1A3DCAF-A9FA-D746-A3E0-3FB4063FE70F}" presName="hierChild1" presStyleCnt="0">
        <dgm:presLayoutVars>
          <dgm:chPref val="1"/>
          <dgm:animOne val="branch"/>
          <dgm:animLvl val="lvl"/>
        </dgm:presLayoutVars>
      </dgm:prSet>
      <dgm:spPr/>
    </dgm:pt>
    <dgm:pt modelId="{3BFB5E52-96FA-5A4F-8EB5-B1BDB99A2869}" type="pres">
      <dgm:prSet presAssocID="{0B8EB876-6425-4441-B5F2-51563FA71CC8}" presName="Name17" presStyleCnt="0"/>
      <dgm:spPr/>
    </dgm:pt>
    <dgm:pt modelId="{68128AA2-81A1-6E4E-88D5-46F71D9012D8}" type="pres">
      <dgm:prSet presAssocID="{0B8EB876-6425-4441-B5F2-51563FA71CC8}" presName="level1Shape" presStyleLbl="node0" presStyleIdx="0" presStyleCnt="1">
        <dgm:presLayoutVars>
          <dgm:chPref val="3"/>
        </dgm:presLayoutVars>
      </dgm:prSet>
      <dgm:spPr/>
    </dgm:pt>
    <dgm:pt modelId="{37B10BED-7063-E746-BA87-3DEBC31574BC}" type="pres">
      <dgm:prSet presAssocID="{0B8EB876-6425-4441-B5F2-51563FA71CC8}" presName="hierChild2" presStyleCnt="0"/>
      <dgm:spPr/>
    </dgm:pt>
    <dgm:pt modelId="{F92D52F2-7628-2A4B-9962-A07E77A93625}" type="pres">
      <dgm:prSet presAssocID="{3D43267D-BEB1-E24A-ACDE-2ECDF167DE22}" presName="Name25" presStyleLbl="parChTrans1D2" presStyleIdx="0" presStyleCnt="2"/>
      <dgm:spPr/>
    </dgm:pt>
    <dgm:pt modelId="{FD93D339-625A-C148-A124-44881BB2C9AB}" type="pres">
      <dgm:prSet presAssocID="{3D43267D-BEB1-E24A-ACDE-2ECDF167DE22}" presName="connTx" presStyleLbl="parChTrans1D2" presStyleIdx="0" presStyleCnt="2"/>
      <dgm:spPr/>
    </dgm:pt>
    <dgm:pt modelId="{772D8E49-8E73-E94E-ABB6-9977C44B93F7}" type="pres">
      <dgm:prSet presAssocID="{B884E154-4E45-C24A-8F8D-44E4E26A33C5}" presName="Name30" presStyleCnt="0"/>
      <dgm:spPr/>
    </dgm:pt>
    <dgm:pt modelId="{8F8BED48-C743-484F-83FE-08014F24E45A}" type="pres">
      <dgm:prSet presAssocID="{B884E154-4E45-C24A-8F8D-44E4E26A33C5}" presName="level2Shape" presStyleLbl="node2" presStyleIdx="0" presStyleCnt="2"/>
      <dgm:spPr/>
    </dgm:pt>
    <dgm:pt modelId="{12EBB27A-1641-764B-B5DC-92C515874640}" type="pres">
      <dgm:prSet presAssocID="{B884E154-4E45-C24A-8F8D-44E4E26A33C5}" presName="hierChild3" presStyleCnt="0"/>
      <dgm:spPr/>
    </dgm:pt>
    <dgm:pt modelId="{A78B84AB-A464-4A48-9F07-EE5C3F8D2730}" type="pres">
      <dgm:prSet presAssocID="{9A83A39F-DEDA-B94C-8C07-38AEEEADBA39}" presName="Name25" presStyleLbl="parChTrans1D2" presStyleIdx="1" presStyleCnt="2"/>
      <dgm:spPr/>
    </dgm:pt>
    <dgm:pt modelId="{47EEE669-0B93-4C4F-87F0-77792E594AC0}" type="pres">
      <dgm:prSet presAssocID="{9A83A39F-DEDA-B94C-8C07-38AEEEADBA39}" presName="connTx" presStyleLbl="parChTrans1D2" presStyleIdx="1" presStyleCnt="2"/>
      <dgm:spPr/>
    </dgm:pt>
    <dgm:pt modelId="{0BC63DC2-EC44-F844-997B-E20E21D6688F}" type="pres">
      <dgm:prSet presAssocID="{BA0248BD-2A7F-6949-B272-FA9AEF7279EC}" presName="Name30" presStyleCnt="0"/>
      <dgm:spPr/>
    </dgm:pt>
    <dgm:pt modelId="{082F1446-4520-5649-B7B8-4362D1FA3542}" type="pres">
      <dgm:prSet presAssocID="{BA0248BD-2A7F-6949-B272-FA9AEF7279EC}" presName="level2Shape" presStyleLbl="node2" presStyleIdx="1" presStyleCnt="2"/>
      <dgm:spPr/>
    </dgm:pt>
    <dgm:pt modelId="{57F2B700-5FEF-844F-9159-77519F09C81C}" type="pres">
      <dgm:prSet presAssocID="{BA0248BD-2A7F-6949-B272-FA9AEF7279EC}" presName="hierChild3" presStyleCnt="0"/>
      <dgm:spPr/>
    </dgm:pt>
    <dgm:pt modelId="{BF23DC11-885D-9B41-9053-193F7F9125C1}" type="pres">
      <dgm:prSet presAssocID="{A1A3DCAF-A9FA-D746-A3E0-3FB4063FE70F}" presName="bgShapesFlow" presStyleCnt="0"/>
      <dgm:spPr/>
    </dgm:pt>
  </dgm:ptLst>
  <dgm:cxnLst>
    <dgm:cxn modelId="{857A900B-D937-5B4F-B394-A52829DA6D71}" type="presOf" srcId="{3D43267D-BEB1-E24A-ACDE-2ECDF167DE22}" destId="{FD93D339-625A-C148-A124-44881BB2C9AB}" srcOrd="1" destOrd="0" presId="urn:microsoft.com/office/officeart/2005/8/layout/hierarchy5"/>
    <dgm:cxn modelId="{826C152F-5265-9343-962E-5DB67C7CEABB}" type="presOf" srcId="{0B8EB876-6425-4441-B5F2-51563FA71CC8}" destId="{68128AA2-81A1-6E4E-88D5-46F71D9012D8}" srcOrd="0" destOrd="0" presId="urn:microsoft.com/office/officeart/2005/8/layout/hierarchy5"/>
    <dgm:cxn modelId="{CE3E4952-FE79-4F40-B7A7-BAA7CA8BB446}" type="presOf" srcId="{A1A3DCAF-A9FA-D746-A3E0-3FB4063FE70F}" destId="{BB89158D-128D-A846-99D4-76C82BCA910D}" srcOrd="0" destOrd="0" presId="urn:microsoft.com/office/officeart/2005/8/layout/hierarchy5"/>
    <dgm:cxn modelId="{65F27E61-8B2A-E04E-8C56-230EE0FCCF9D}" type="presOf" srcId="{3D43267D-BEB1-E24A-ACDE-2ECDF167DE22}" destId="{F92D52F2-7628-2A4B-9962-A07E77A93625}" srcOrd="0" destOrd="0" presId="urn:microsoft.com/office/officeart/2005/8/layout/hierarchy5"/>
    <dgm:cxn modelId="{E40B986C-4C66-EF48-A3E3-22F796BE8973}" srcId="{0B8EB876-6425-4441-B5F2-51563FA71CC8}" destId="{BA0248BD-2A7F-6949-B272-FA9AEF7279EC}" srcOrd="1" destOrd="0" parTransId="{9A83A39F-DEDA-B94C-8C07-38AEEEADBA39}" sibTransId="{D61926AB-8A15-184F-9F27-7D0A1C120845}"/>
    <dgm:cxn modelId="{BC1E85E7-4772-4441-8E87-6D91570E8D49}" srcId="{0B8EB876-6425-4441-B5F2-51563FA71CC8}" destId="{B884E154-4E45-C24A-8F8D-44E4E26A33C5}" srcOrd="0" destOrd="0" parTransId="{3D43267D-BEB1-E24A-ACDE-2ECDF167DE22}" sibTransId="{A6EA4306-A4D5-AB45-9EEB-4D893FCE9A2F}"/>
    <dgm:cxn modelId="{45A045ED-F9C5-8D49-9D49-365B487F5247}" type="presOf" srcId="{B884E154-4E45-C24A-8F8D-44E4E26A33C5}" destId="{8F8BED48-C743-484F-83FE-08014F24E45A}" srcOrd="0" destOrd="0" presId="urn:microsoft.com/office/officeart/2005/8/layout/hierarchy5"/>
    <dgm:cxn modelId="{7DAD18F2-21AD-8B48-8AAD-1BD74B946D32}" type="presOf" srcId="{BA0248BD-2A7F-6949-B272-FA9AEF7279EC}" destId="{082F1446-4520-5649-B7B8-4362D1FA3542}" srcOrd="0" destOrd="0" presId="urn:microsoft.com/office/officeart/2005/8/layout/hierarchy5"/>
    <dgm:cxn modelId="{B19D31F3-41FD-944F-BA8D-DA870096C8CF}" type="presOf" srcId="{9A83A39F-DEDA-B94C-8C07-38AEEEADBA39}" destId="{47EEE669-0B93-4C4F-87F0-77792E594AC0}" srcOrd="1" destOrd="0" presId="urn:microsoft.com/office/officeart/2005/8/layout/hierarchy5"/>
    <dgm:cxn modelId="{B768E5F8-3965-2E4C-9E4A-C1A9200CB9C6}" srcId="{A1A3DCAF-A9FA-D746-A3E0-3FB4063FE70F}" destId="{0B8EB876-6425-4441-B5F2-51563FA71CC8}" srcOrd="0" destOrd="0" parTransId="{52F497CA-C592-2848-997E-CE3EA559AF13}" sibTransId="{B1C2D354-0417-EE4C-871D-711879308127}"/>
    <dgm:cxn modelId="{8C60FEFC-FE32-584D-90E3-03BFB02CE3BA}" type="presOf" srcId="{9A83A39F-DEDA-B94C-8C07-38AEEEADBA39}" destId="{A78B84AB-A464-4A48-9F07-EE5C3F8D2730}" srcOrd="0" destOrd="0" presId="urn:microsoft.com/office/officeart/2005/8/layout/hierarchy5"/>
    <dgm:cxn modelId="{EB2DA124-F305-7D44-8C46-9D89523B4ED8}" type="presParOf" srcId="{BB89158D-128D-A846-99D4-76C82BCA910D}" destId="{3354982D-9868-0845-BD92-1095B79BC88C}" srcOrd="0" destOrd="0" presId="urn:microsoft.com/office/officeart/2005/8/layout/hierarchy5"/>
    <dgm:cxn modelId="{0B7AF9B9-7D65-E04F-89E2-2454C4323684}" type="presParOf" srcId="{3354982D-9868-0845-BD92-1095B79BC88C}" destId="{284D8ABA-F42C-9640-B2F7-AE9ACEEA1A4C}" srcOrd="0" destOrd="0" presId="urn:microsoft.com/office/officeart/2005/8/layout/hierarchy5"/>
    <dgm:cxn modelId="{09DF57BD-F55E-0348-943A-38F882264F43}" type="presParOf" srcId="{284D8ABA-F42C-9640-B2F7-AE9ACEEA1A4C}" destId="{3BFB5E52-96FA-5A4F-8EB5-B1BDB99A2869}" srcOrd="0" destOrd="0" presId="urn:microsoft.com/office/officeart/2005/8/layout/hierarchy5"/>
    <dgm:cxn modelId="{90D2BAE3-C7F1-1149-895B-10737C44F3A7}" type="presParOf" srcId="{3BFB5E52-96FA-5A4F-8EB5-B1BDB99A2869}" destId="{68128AA2-81A1-6E4E-88D5-46F71D9012D8}" srcOrd="0" destOrd="0" presId="urn:microsoft.com/office/officeart/2005/8/layout/hierarchy5"/>
    <dgm:cxn modelId="{54F8540E-ECE6-2446-BE64-95A33F3F9DAF}" type="presParOf" srcId="{3BFB5E52-96FA-5A4F-8EB5-B1BDB99A2869}" destId="{37B10BED-7063-E746-BA87-3DEBC31574BC}" srcOrd="1" destOrd="0" presId="urn:microsoft.com/office/officeart/2005/8/layout/hierarchy5"/>
    <dgm:cxn modelId="{AC0304F4-F974-0740-A492-8E0C77EDFF30}" type="presParOf" srcId="{37B10BED-7063-E746-BA87-3DEBC31574BC}" destId="{F92D52F2-7628-2A4B-9962-A07E77A93625}" srcOrd="0" destOrd="0" presId="urn:microsoft.com/office/officeart/2005/8/layout/hierarchy5"/>
    <dgm:cxn modelId="{7C153EBE-365B-9648-BD95-32F446AD1868}" type="presParOf" srcId="{F92D52F2-7628-2A4B-9962-A07E77A93625}" destId="{FD93D339-625A-C148-A124-44881BB2C9AB}" srcOrd="0" destOrd="0" presId="urn:microsoft.com/office/officeart/2005/8/layout/hierarchy5"/>
    <dgm:cxn modelId="{FF50EB27-5A40-BF46-A606-A11642346E4D}" type="presParOf" srcId="{37B10BED-7063-E746-BA87-3DEBC31574BC}" destId="{772D8E49-8E73-E94E-ABB6-9977C44B93F7}" srcOrd="1" destOrd="0" presId="urn:microsoft.com/office/officeart/2005/8/layout/hierarchy5"/>
    <dgm:cxn modelId="{8242E855-D0D4-5E41-9FBD-88C1DB235E3F}" type="presParOf" srcId="{772D8E49-8E73-E94E-ABB6-9977C44B93F7}" destId="{8F8BED48-C743-484F-83FE-08014F24E45A}" srcOrd="0" destOrd="0" presId="urn:microsoft.com/office/officeart/2005/8/layout/hierarchy5"/>
    <dgm:cxn modelId="{695486D2-304E-0440-BA1A-DE25D24230B7}" type="presParOf" srcId="{772D8E49-8E73-E94E-ABB6-9977C44B93F7}" destId="{12EBB27A-1641-764B-B5DC-92C515874640}" srcOrd="1" destOrd="0" presId="urn:microsoft.com/office/officeart/2005/8/layout/hierarchy5"/>
    <dgm:cxn modelId="{311A484D-8D3F-DA4B-BDBA-7B08B655248A}" type="presParOf" srcId="{37B10BED-7063-E746-BA87-3DEBC31574BC}" destId="{A78B84AB-A464-4A48-9F07-EE5C3F8D2730}" srcOrd="2" destOrd="0" presId="urn:microsoft.com/office/officeart/2005/8/layout/hierarchy5"/>
    <dgm:cxn modelId="{A2C6723E-50E1-7442-8928-8CFB7471D615}" type="presParOf" srcId="{A78B84AB-A464-4A48-9F07-EE5C3F8D2730}" destId="{47EEE669-0B93-4C4F-87F0-77792E594AC0}" srcOrd="0" destOrd="0" presId="urn:microsoft.com/office/officeart/2005/8/layout/hierarchy5"/>
    <dgm:cxn modelId="{6D3C9266-DB39-5A49-BFCD-8DDCFCDB73BD}" type="presParOf" srcId="{37B10BED-7063-E746-BA87-3DEBC31574BC}" destId="{0BC63DC2-EC44-F844-997B-E20E21D6688F}" srcOrd="3" destOrd="0" presId="urn:microsoft.com/office/officeart/2005/8/layout/hierarchy5"/>
    <dgm:cxn modelId="{D116CBAB-D5B3-AE40-965E-E960C5C1ABDE}" type="presParOf" srcId="{0BC63DC2-EC44-F844-997B-E20E21D6688F}" destId="{082F1446-4520-5649-B7B8-4362D1FA3542}" srcOrd="0" destOrd="0" presId="urn:microsoft.com/office/officeart/2005/8/layout/hierarchy5"/>
    <dgm:cxn modelId="{D1E1CCBF-9797-3F4B-97A2-10892CCDF5C4}" type="presParOf" srcId="{0BC63DC2-EC44-F844-997B-E20E21D6688F}" destId="{57F2B700-5FEF-844F-9159-77519F09C81C}" srcOrd="1" destOrd="0" presId="urn:microsoft.com/office/officeart/2005/8/layout/hierarchy5"/>
    <dgm:cxn modelId="{C38007DD-089C-9D4D-93CD-E150E96FC781}" type="presParOf" srcId="{BB89158D-128D-A846-99D4-76C82BCA910D}" destId="{BF23DC11-885D-9B41-9053-193F7F9125C1}" srcOrd="1" destOrd="0" presId="urn:microsoft.com/office/officeart/2005/8/layout/hierarchy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4909E06-ED0E-CF44-8412-BEAED6855A85}" type="doc">
      <dgm:prSet loTypeId="urn:microsoft.com/office/officeart/2009/3/layout/StepUpProcess" loCatId="relationship" qsTypeId="urn:microsoft.com/office/officeart/2005/8/quickstyle/simple1" qsCatId="simple" csTypeId="urn:microsoft.com/office/officeart/2005/8/colors/accent1_2" csCatId="accent1" phldr="1"/>
      <dgm:spPr/>
      <dgm:t>
        <a:bodyPr/>
        <a:lstStyle/>
        <a:p>
          <a:endParaRPr lang="en-US"/>
        </a:p>
      </dgm:t>
    </dgm:pt>
    <dgm:pt modelId="{5F7150EE-2DF4-9B47-8FB5-029C28EAD110}">
      <dgm:prSet/>
      <dgm:spPr/>
      <dgm:t>
        <a:bodyPr/>
        <a:lstStyle/>
        <a:p>
          <a:r>
            <a:rPr lang="en-US"/>
            <a:t>Data loss refers to the permanent loss of CSC data that are stored in the cloud through accidental or malicious deletion of data and backup copies from cloud storage</a:t>
          </a:r>
        </a:p>
      </dgm:t>
    </dgm:pt>
    <dgm:pt modelId="{75F203A5-1E6F-B34C-A4AF-890A3911D0D8}" type="parTrans" cxnId="{A7ED69BE-B8F3-534B-B552-CF3B8319D3A3}">
      <dgm:prSet/>
      <dgm:spPr/>
      <dgm:t>
        <a:bodyPr/>
        <a:lstStyle/>
        <a:p>
          <a:endParaRPr lang="en-US"/>
        </a:p>
      </dgm:t>
    </dgm:pt>
    <dgm:pt modelId="{D51C7AE4-7E94-7C47-BC7E-9A55C5283367}" type="sibTrans" cxnId="{A7ED69BE-B8F3-534B-B552-CF3B8319D3A3}">
      <dgm:prSet/>
      <dgm:spPr/>
      <dgm:t>
        <a:bodyPr/>
        <a:lstStyle/>
        <a:p>
          <a:endParaRPr lang="en-US"/>
        </a:p>
      </dgm:t>
    </dgm:pt>
    <dgm:pt modelId="{BC13C6FA-43C2-524B-9FA5-7F096A65B7D8}">
      <dgm:prSet/>
      <dgm:spPr/>
      <dgm:t>
        <a:bodyPr/>
        <a:lstStyle/>
        <a:p>
          <a:r>
            <a:rPr lang="en-US"/>
            <a:t>To counter this threat, the CSC should be assured that the CSP has a thorough redundancy scheme with regular backups, including geographic redundancy</a:t>
          </a:r>
        </a:p>
      </dgm:t>
    </dgm:pt>
    <dgm:pt modelId="{1FD51639-47C0-EC47-9C17-F89E2029D46F}" type="parTrans" cxnId="{B4B464EF-6650-D345-BFCC-481E3CACD9D4}">
      <dgm:prSet/>
      <dgm:spPr/>
      <dgm:t>
        <a:bodyPr/>
        <a:lstStyle/>
        <a:p>
          <a:endParaRPr lang="en-US"/>
        </a:p>
      </dgm:t>
    </dgm:pt>
    <dgm:pt modelId="{3A52A68A-28AD-C14D-A1AF-95D8D3933175}" type="sibTrans" cxnId="{B4B464EF-6650-D345-BFCC-481E3CACD9D4}">
      <dgm:prSet/>
      <dgm:spPr/>
      <dgm:t>
        <a:bodyPr/>
        <a:lstStyle/>
        <a:p>
          <a:endParaRPr lang="en-US"/>
        </a:p>
      </dgm:t>
    </dgm:pt>
    <dgm:pt modelId="{0D4FA0F0-3DB3-8249-8970-234A97E5A0A4}">
      <dgm:prSet/>
      <dgm:spPr/>
      <dgm:t>
        <a:bodyPr/>
        <a:lstStyle/>
        <a:p>
          <a:r>
            <a:rPr lang="en-US" dirty="0"/>
            <a:t>This may be supplemented by a cloud-to-premise backup so that a recent copy is available at the customer site</a:t>
          </a:r>
        </a:p>
      </dgm:t>
    </dgm:pt>
    <dgm:pt modelId="{F6E12DAD-BF28-6C42-A2BF-3016D354175A}" type="parTrans" cxnId="{36FA8DD3-3D41-7A49-9AA7-A0DC385DD7D9}">
      <dgm:prSet/>
      <dgm:spPr/>
      <dgm:t>
        <a:bodyPr/>
        <a:lstStyle/>
        <a:p>
          <a:endParaRPr lang="en-US"/>
        </a:p>
      </dgm:t>
    </dgm:pt>
    <dgm:pt modelId="{8CEC8FC1-83CA-3045-8004-AAFF582C163F}" type="sibTrans" cxnId="{36FA8DD3-3D41-7A49-9AA7-A0DC385DD7D9}">
      <dgm:prSet/>
      <dgm:spPr/>
      <dgm:t>
        <a:bodyPr/>
        <a:lstStyle/>
        <a:p>
          <a:endParaRPr lang="en-US"/>
        </a:p>
      </dgm:t>
    </dgm:pt>
    <dgm:pt modelId="{A01AD66F-0448-8741-BC4E-1E583FBFCCBB}" type="pres">
      <dgm:prSet presAssocID="{C4909E06-ED0E-CF44-8412-BEAED6855A85}" presName="rootnode" presStyleCnt="0">
        <dgm:presLayoutVars>
          <dgm:chMax/>
          <dgm:chPref/>
          <dgm:dir/>
          <dgm:animLvl val="lvl"/>
        </dgm:presLayoutVars>
      </dgm:prSet>
      <dgm:spPr/>
    </dgm:pt>
    <dgm:pt modelId="{88017E67-EC57-DE44-8DA4-00943751BC85}" type="pres">
      <dgm:prSet presAssocID="{5F7150EE-2DF4-9B47-8FB5-029C28EAD110}" presName="composite" presStyleCnt="0"/>
      <dgm:spPr/>
    </dgm:pt>
    <dgm:pt modelId="{5738302B-D3A6-C746-A911-0D9DE9320C27}" type="pres">
      <dgm:prSet presAssocID="{5F7150EE-2DF4-9B47-8FB5-029C28EAD110}" presName="LShape" presStyleLbl="alignNode1" presStyleIdx="0" presStyleCnt="5"/>
      <dgm:spPr/>
    </dgm:pt>
    <dgm:pt modelId="{9A40AA42-758F-F44B-A80A-8332C037E265}" type="pres">
      <dgm:prSet presAssocID="{5F7150EE-2DF4-9B47-8FB5-029C28EAD110}" presName="ParentText" presStyleLbl="revTx" presStyleIdx="0" presStyleCnt="3">
        <dgm:presLayoutVars>
          <dgm:chMax val="0"/>
          <dgm:chPref val="0"/>
          <dgm:bulletEnabled val="1"/>
        </dgm:presLayoutVars>
      </dgm:prSet>
      <dgm:spPr/>
    </dgm:pt>
    <dgm:pt modelId="{6F140B27-3B52-224F-97BF-8B30777E976C}" type="pres">
      <dgm:prSet presAssocID="{5F7150EE-2DF4-9B47-8FB5-029C28EAD110}" presName="Triangle" presStyleLbl="alignNode1" presStyleIdx="1" presStyleCnt="5"/>
      <dgm:spPr/>
    </dgm:pt>
    <dgm:pt modelId="{4C93B16B-F523-1C4C-9A98-FDEBD165E41B}" type="pres">
      <dgm:prSet presAssocID="{D51C7AE4-7E94-7C47-BC7E-9A55C5283367}" presName="sibTrans" presStyleCnt="0"/>
      <dgm:spPr/>
    </dgm:pt>
    <dgm:pt modelId="{6C476F62-BF4B-2A4B-9A1E-77AFAD3D48D9}" type="pres">
      <dgm:prSet presAssocID="{D51C7AE4-7E94-7C47-BC7E-9A55C5283367}" presName="space" presStyleCnt="0"/>
      <dgm:spPr/>
    </dgm:pt>
    <dgm:pt modelId="{0D21393A-76DD-EC40-B300-C7B028B16558}" type="pres">
      <dgm:prSet presAssocID="{BC13C6FA-43C2-524B-9FA5-7F096A65B7D8}" presName="composite" presStyleCnt="0"/>
      <dgm:spPr/>
    </dgm:pt>
    <dgm:pt modelId="{B3AFD6D9-FF9E-3247-926F-E7D2D3574E70}" type="pres">
      <dgm:prSet presAssocID="{BC13C6FA-43C2-524B-9FA5-7F096A65B7D8}" presName="LShape" presStyleLbl="alignNode1" presStyleIdx="2" presStyleCnt="5"/>
      <dgm:spPr/>
    </dgm:pt>
    <dgm:pt modelId="{AFBE4A23-4959-0A47-8907-56F147A60E20}" type="pres">
      <dgm:prSet presAssocID="{BC13C6FA-43C2-524B-9FA5-7F096A65B7D8}" presName="ParentText" presStyleLbl="revTx" presStyleIdx="1" presStyleCnt="3">
        <dgm:presLayoutVars>
          <dgm:chMax val="0"/>
          <dgm:chPref val="0"/>
          <dgm:bulletEnabled val="1"/>
        </dgm:presLayoutVars>
      </dgm:prSet>
      <dgm:spPr/>
    </dgm:pt>
    <dgm:pt modelId="{90BF32D7-642C-DE44-AF7C-6C45EB7900C6}" type="pres">
      <dgm:prSet presAssocID="{BC13C6FA-43C2-524B-9FA5-7F096A65B7D8}" presName="Triangle" presStyleLbl="alignNode1" presStyleIdx="3" presStyleCnt="5"/>
      <dgm:spPr/>
    </dgm:pt>
    <dgm:pt modelId="{30A2D4E3-D4A3-C84D-916B-F5696478F4AE}" type="pres">
      <dgm:prSet presAssocID="{3A52A68A-28AD-C14D-A1AF-95D8D3933175}" presName="sibTrans" presStyleCnt="0"/>
      <dgm:spPr/>
    </dgm:pt>
    <dgm:pt modelId="{B747AE92-9972-1841-BC9E-1B5911F20832}" type="pres">
      <dgm:prSet presAssocID="{3A52A68A-28AD-C14D-A1AF-95D8D3933175}" presName="space" presStyleCnt="0"/>
      <dgm:spPr/>
    </dgm:pt>
    <dgm:pt modelId="{37622017-6F7D-604E-8FE3-4827A0A59981}" type="pres">
      <dgm:prSet presAssocID="{0D4FA0F0-3DB3-8249-8970-234A97E5A0A4}" presName="composite" presStyleCnt="0"/>
      <dgm:spPr/>
    </dgm:pt>
    <dgm:pt modelId="{A2FA0CD4-09B6-904C-96E9-754249CD4101}" type="pres">
      <dgm:prSet presAssocID="{0D4FA0F0-3DB3-8249-8970-234A97E5A0A4}" presName="LShape" presStyleLbl="alignNode1" presStyleIdx="4" presStyleCnt="5"/>
      <dgm:spPr/>
    </dgm:pt>
    <dgm:pt modelId="{A099AAA2-22C0-144B-A9ED-1C8DE38D029C}" type="pres">
      <dgm:prSet presAssocID="{0D4FA0F0-3DB3-8249-8970-234A97E5A0A4}" presName="ParentText" presStyleLbl="revTx" presStyleIdx="2" presStyleCnt="3">
        <dgm:presLayoutVars>
          <dgm:chMax val="0"/>
          <dgm:chPref val="0"/>
          <dgm:bulletEnabled val="1"/>
        </dgm:presLayoutVars>
      </dgm:prSet>
      <dgm:spPr/>
    </dgm:pt>
  </dgm:ptLst>
  <dgm:cxnLst>
    <dgm:cxn modelId="{CB1E8D14-AD4E-4243-B1DB-BEB8814AAF8F}" type="presOf" srcId="{C4909E06-ED0E-CF44-8412-BEAED6855A85}" destId="{A01AD66F-0448-8741-BC4E-1E583FBFCCBB}" srcOrd="0" destOrd="0" presId="urn:microsoft.com/office/officeart/2009/3/layout/StepUpProcess"/>
    <dgm:cxn modelId="{E7B27F21-B208-1446-BD09-B8FC89227A16}" type="presOf" srcId="{BC13C6FA-43C2-524B-9FA5-7F096A65B7D8}" destId="{AFBE4A23-4959-0A47-8907-56F147A60E20}" srcOrd="0" destOrd="0" presId="urn:microsoft.com/office/officeart/2009/3/layout/StepUpProcess"/>
    <dgm:cxn modelId="{A7ED69BE-B8F3-534B-B552-CF3B8319D3A3}" srcId="{C4909E06-ED0E-CF44-8412-BEAED6855A85}" destId="{5F7150EE-2DF4-9B47-8FB5-029C28EAD110}" srcOrd="0" destOrd="0" parTransId="{75F203A5-1E6F-B34C-A4AF-890A3911D0D8}" sibTransId="{D51C7AE4-7E94-7C47-BC7E-9A55C5283367}"/>
    <dgm:cxn modelId="{FFECE4C4-5446-5C46-A766-4D89C254956E}" type="presOf" srcId="{5F7150EE-2DF4-9B47-8FB5-029C28EAD110}" destId="{9A40AA42-758F-F44B-A80A-8332C037E265}" srcOrd="0" destOrd="0" presId="urn:microsoft.com/office/officeart/2009/3/layout/StepUpProcess"/>
    <dgm:cxn modelId="{36FA8DD3-3D41-7A49-9AA7-A0DC385DD7D9}" srcId="{C4909E06-ED0E-CF44-8412-BEAED6855A85}" destId="{0D4FA0F0-3DB3-8249-8970-234A97E5A0A4}" srcOrd="2" destOrd="0" parTransId="{F6E12DAD-BF28-6C42-A2BF-3016D354175A}" sibTransId="{8CEC8FC1-83CA-3045-8004-AAFF582C163F}"/>
    <dgm:cxn modelId="{B4B464EF-6650-D345-BFCC-481E3CACD9D4}" srcId="{C4909E06-ED0E-CF44-8412-BEAED6855A85}" destId="{BC13C6FA-43C2-524B-9FA5-7F096A65B7D8}" srcOrd="1" destOrd="0" parTransId="{1FD51639-47C0-EC47-9C17-F89E2029D46F}" sibTransId="{3A52A68A-28AD-C14D-A1AF-95D8D3933175}"/>
    <dgm:cxn modelId="{C32157F7-B4CA-4443-A674-57FA00AB499D}" type="presOf" srcId="{0D4FA0F0-3DB3-8249-8970-234A97E5A0A4}" destId="{A099AAA2-22C0-144B-A9ED-1C8DE38D029C}" srcOrd="0" destOrd="0" presId="urn:microsoft.com/office/officeart/2009/3/layout/StepUpProcess"/>
    <dgm:cxn modelId="{FEEF8A7B-A891-AC45-A12A-A8AACF3D3E36}" type="presParOf" srcId="{A01AD66F-0448-8741-BC4E-1E583FBFCCBB}" destId="{88017E67-EC57-DE44-8DA4-00943751BC85}" srcOrd="0" destOrd="0" presId="urn:microsoft.com/office/officeart/2009/3/layout/StepUpProcess"/>
    <dgm:cxn modelId="{1CDF26BB-2487-0A4A-A0EF-DE09137349B1}" type="presParOf" srcId="{88017E67-EC57-DE44-8DA4-00943751BC85}" destId="{5738302B-D3A6-C746-A911-0D9DE9320C27}" srcOrd="0" destOrd="0" presId="urn:microsoft.com/office/officeart/2009/3/layout/StepUpProcess"/>
    <dgm:cxn modelId="{9192DA16-2E61-2543-89E6-14996BCACF80}" type="presParOf" srcId="{88017E67-EC57-DE44-8DA4-00943751BC85}" destId="{9A40AA42-758F-F44B-A80A-8332C037E265}" srcOrd="1" destOrd="0" presId="urn:microsoft.com/office/officeart/2009/3/layout/StepUpProcess"/>
    <dgm:cxn modelId="{FF257543-79A5-7749-AB78-1A646952CD49}" type="presParOf" srcId="{88017E67-EC57-DE44-8DA4-00943751BC85}" destId="{6F140B27-3B52-224F-97BF-8B30777E976C}" srcOrd="2" destOrd="0" presId="urn:microsoft.com/office/officeart/2009/3/layout/StepUpProcess"/>
    <dgm:cxn modelId="{4F94703A-85AC-C84B-A6EF-6782D79F2B47}" type="presParOf" srcId="{A01AD66F-0448-8741-BC4E-1E583FBFCCBB}" destId="{4C93B16B-F523-1C4C-9A98-FDEBD165E41B}" srcOrd="1" destOrd="0" presId="urn:microsoft.com/office/officeart/2009/3/layout/StepUpProcess"/>
    <dgm:cxn modelId="{27BB32F2-7667-814B-ADA1-E9714D78BEC4}" type="presParOf" srcId="{4C93B16B-F523-1C4C-9A98-FDEBD165E41B}" destId="{6C476F62-BF4B-2A4B-9A1E-77AFAD3D48D9}" srcOrd="0" destOrd="0" presId="urn:microsoft.com/office/officeart/2009/3/layout/StepUpProcess"/>
    <dgm:cxn modelId="{9D16CA14-5643-F141-B9B4-4F8633EBDAE5}" type="presParOf" srcId="{A01AD66F-0448-8741-BC4E-1E583FBFCCBB}" destId="{0D21393A-76DD-EC40-B300-C7B028B16558}" srcOrd="2" destOrd="0" presId="urn:microsoft.com/office/officeart/2009/3/layout/StepUpProcess"/>
    <dgm:cxn modelId="{4320B486-0834-E04D-831C-B7209375EAFE}" type="presParOf" srcId="{0D21393A-76DD-EC40-B300-C7B028B16558}" destId="{B3AFD6D9-FF9E-3247-926F-E7D2D3574E70}" srcOrd="0" destOrd="0" presId="urn:microsoft.com/office/officeart/2009/3/layout/StepUpProcess"/>
    <dgm:cxn modelId="{1E120FD9-9F85-A84F-888A-BC72726FED0E}" type="presParOf" srcId="{0D21393A-76DD-EC40-B300-C7B028B16558}" destId="{AFBE4A23-4959-0A47-8907-56F147A60E20}" srcOrd="1" destOrd="0" presId="urn:microsoft.com/office/officeart/2009/3/layout/StepUpProcess"/>
    <dgm:cxn modelId="{AC80EC8D-C020-8248-BE11-E397B93E2B3C}" type="presParOf" srcId="{0D21393A-76DD-EC40-B300-C7B028B16558}" destId="{90BF32D7-642C-DE44-AF7C-6C45EB7900C6}" srcOrd="2" destOrd="0" presId="urn:microsoft.com/office/officeart/2009/3/layout/StepUpProcess"/>
    <dgm:cxn modelId="{C799CF69-7669-5C4A-A0CF-EAE516283397}" type="presParOf" srcId="{A01AD66F-0448-8741-BC4E-1E583FBFCCBB}" destId="{30A2D4E3-D4A3-C84D-916B-F5696478F4AE}" srcOrd="3" destOrd="0" presId="urn:microsoft.com/office/officeart/2009/3/layout/StepUpProcess"/>
    <dgm:cxn modelId="{DA4456E7-74B8-7743-A42C-5E511D7C2424}" type="presParOf" srcId="{30A2D4E3-D4A3-C84D-916B-F5696478F4AE}" destId="{B747AE92-9972-1841-BC9E-1B5911F20832}" srcOrd="0" destOrd="0" presId="urn:microsoft.com/office/officeart/2009/3/layout/StepUpProcess"/>
    <dgm:cxn modelId="{DB0B49B4-BE82-6E4D-BBA5-97B4B0A0295A}" type="presParOf" srcId="{A01AD66F-0448-8741-BC4E-1E583FBFCCBB}" destId="{37622017-6F7D-604E-8FE3-4827A0A59981}" srcOrd="4" destOrd="0" presId="urn:microsoft.com/office/officeart/2009/3/layout/StepUpProcess"/>
    <dgm:cxn modelId="{69D9781A-CBAB-1941-84A8-635F6B31C147}" type="presParOf" srcId="{37622017-6F7D-604E-8FE3-4827A0A59981}" destId="{A2FA0CD4-09B6-904C-96E9-754249CD4101}" srcOrd="0" destOrd="0" presId="urn:microsoft.com/office/officeart/2009/3/layout/StepUpProcess"/>
    <dgm:cxn modelId="{3A9DAC27-EC76-1A4E-88B8-81EF1282AE7F}" type="presParOf" srcId="{37622017-6F7D-604E-8FE3-4827A0A59981}" destId="{A099AAA2-22C0-144B-A9ED-1C8DE38D029C}"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5D983CD-32ED-2D4A-8F7E-F9FB80F4EF39}" type="doc">
      <dgm:prSet loTypeId="urn:microsoft.com/office/officeart/2005/8/layout/hList1" loCatId="relationship" qsTypeId="urn:microsoft.com/office/officeart/2005/8/quickstyle/3d1" qsCatId="3D" csTypeId="urn:microsoft.com/office/officeart/2005/8/colors/accent1_2" csCatId="accent1"/>
      <dgm:spPr/>
      <dgm:t>
        <a:bodyPr/>
        <a:lstStyle/>
        <a:p>
          <a:endParaRPr lang="en-US"/>
        </a:p>
      </dgm:t>
    </dgm:pt>
    <dgm:pt modelId="{96B66F5A-5ACD-404B-800B-402DCD1AA960}">
      <dgm:prSet/>
      <dgm:spPr/>
      <dgm:t>
        <a:bodyPr/>
        <a:lstStyle/>
        <a:p>
          <a:r>
            <a:rPr lang="en-US"/>
            <a:t>Verify infrastructure</a:t>
          </a:r>
        </a:p>
      </dgm:t>
    </dgm:pt>
    <dgm:pt modelId="{C5806710-B4CF-034F-AEE1-81021F084A00}" type="parTrans" cxnId="{1B81E5F6-74FE-FB48-ABE4-0F82E711679C}">
      <dgm:prSet/>
      <dgm:spPr/>
      <dgm:t>
        <a:bodyPr/>
        <a:lstStyle/>
        <a:p>
          <a:endParaRPr lang="en-US"/>
        </a:p>
      </dgm:t>
    </dgm:pt>
    <dgm:pt modelId="{CA3A965B-94F4-854B-8B67-4A53E02A4E3F}" type="sibTrans" cxnId="{1B81E5F6-74FE-FB48-ABE4-0F82E711679C}">
      <dgm:prSet/>
      <dgm:spPr/>
      <dgm:t>
        <a:bodyPr/>
        <a:lstStyle/>
        <a:p>
          <a:endParaRPr lang="en-US"/>
        </a:p>
      </dgm:t>
    </dgm:pt>
    <dgm:pt modelId="{8403615D-004A-174F-BCBB-D1F529F91237}">
      <dgm:prSet/>
      <dgm:spPr/>
      <dgm:t>
        <a:bodyPr/>
        <a:lstStyle/>
        <a:p>
          <a:r>
            <a:rPr lang="en-US"/>
            <a:t>The CSPs infrastructure consists of facilities, hardware, system and application software, core connectivity, and external network interfaces</a:t>
          </a:r>
        </a:p>
      </dgm:t>
    </dgm:pt>
    <dgm:pt modelId="{1097C447-A63B-4141-8A44-94910BA360AD}" type="parTrans" cxnId="{C077A407-D405-9D48-8C71-D156060D45BB}">
      <dgm:prSet/>
      <dgm:spPr/>
      <dgm:t>
        <a:bodyPr/>
        <a:lstStyle/>
        <a:p>
          <a:endParaRPr lang="en-US"/>
        </a:p>
      </dgm:t>
    </dgm:pt>
    <dgm:pt modelId="{55BCB624-A598-7B49-A0AF-E74FA7235FED}" type="sibTrans" cxnId="{C077A407-D405-9D48-8C71-D156060D45BB}">
      <dgm:prSet/>
      <dgm:spPr/>
      <dgm:t>
        <a:bodyPr/>
        <a:lstStyle/>
        <a:p>
          <a:endParaRPr lang="en-US"/>
        </a:p>
      </dgm:t>
    </dgm:pt>
    <dgm:pt modelId="{0471EDE3-E268-2544-B95C-578C684ADD21}">
      <dgm:prSet/>
      <dgm:spPr/>
      <dgm:t>
        <a:bodyPr/>
        <a:lstStyle/>
        <a:p>
          <a:r>
            <a:rPr lang="en-US"/>
            <a:t>The CSP should rely on standardized, enterprise class equipment, and software with documented integration schemes </a:t>
          </a:r>
        </a:p>
      </dgm:t>
    </dgm:pt>
    <dgm:pt modelId="{64CEFA44-2A69-054B-93A5-D83D13E66D35}" type="parTrans" cxnId="{4E197C41-9939-9C49-8C9F-5FF7799EC0B5}">
      <dgm:prSet/>
      <dgm:spPr/>
      <dgm:t>
        <a:bodyPr/>
        <a:lstStyle/>
        <a:p>
          <a:endParaRPr lang="en-US"/>
        </a:p>
      </dgm:t>
    </dgm:pt>
    <dgm:pt modelId="{05B0B844-B125-6D47-8992-8E126A1EB2D0}" type="sibTrans" cxnId="{4E197C41-9939-9C49-8C9F-5FF7799EC0B5}">
      <dgm:prSet/>
      <dgm:spPr/>
      <dgm:t>
        <a:bodyPr/>
        <a:lstStyle/>
        <a:p>
          <a:endParaRPr lang="en-US"/>
        </a:p>
      </dgm:t>
    </dgm:pt>
    <dgm:pt modelId="{29497C71-0160-7046-A790-4276638A7A78}">
      <dgm:prSet/>
      <dgm:spPr/>
      <dgm:t>
        <a:bodyPr/>
        <a:lstStyle/>
        <a:p>
          <a:r>
            <a:rPr lang="en-US"/>
            <a:t>Verify certification</a:t>
          </a:r>
        </a:p>
      </dgm:t>
    </dgm:pt>
    <dgm:pt modelId="{330E4CEC-D972-A343-B2CB-4D8961A5908E}" type="parTrans" cxnId="{B6027918-E472-3E4D-B1E4-78BA3B722213}">
      <dgm:prSet/>
      <dgm:spPr/>
      <dgm:t>
        <a:bodyPr/>
        <a:lstStyle/>
        <a:p>
          <a:endParaRPr lang="en-US"/>
        </a:p>
      </dgm:t>
    </dgm:pt>
    <dgm:pt modelId="{3B9BA592-E97C-9B45-9F27-BADEFBBE7DD5}" type="sibTrans" cxnId="{B6027918-E472-3E4D-B1E4-78BA3B722213}">
      <dgm:prSet/>
      <dgm:spPr/>
      <dgm:t>
        <a:bodyPr/>
        <a:lstStyle/>
        <a:p>
          <a:endParaRPr lang="en-US"/>
        </a:p>
      </dgm:t>
    </dgm:pt>
    <dgm:pt modelId="{1D35947D-5D84-694D-9BE2-87E97A4DB303}">
      <dgm:prSet/>
      <dgm:spPr/>
      <dgm:t>
        <a:bodyPr/>
        <a:lstStyle/>
        <a:p>
          <a:r>
            <a:rPr lang="en-US"/>
            <a:t>At minimum, the CSP should demonstrate that it is in compliance with all relevant security and privacy laws and regulations</a:t>
          </a:r>
        </a:p>
      </dgm:t>
    </dgm:pt>
    <dgm:pt modelId="{98DFF301-A003-5F4C-BFEB-FB512E383CA5}" type="parTrans" cxnId="{2A9B8356-D816-8A4F-8052-5D369F8F4901}">
      <dgm:prSet/>
      <dgm:spPr/>
      <dgm:t>
        <a:bodyPr/>
        <a:lstStyle/>
        <a:p>
          <a:endParaRPr lang="en-US"/>
        </a:p>
      </dgm:t>
    </dgm:pt>
    <dgm:pt modelId="{569201BD-DB9C-784D-9438-E36EF0695FED}" type="sibTrans" cxnId="{2A9B8356-D816-8A4F-8052-5D369F8F4901}">
      <dgm:prSet/>
      <dgm:spPr/>
      <dgm:t>
        <a:bodyPr/>
        <a:lstStyle/>
        <a:p>
          <a:endParaRPr lang="en-US"/>
        </a:p>
      </dgm:t>
    </dgm:pt>
    <dgm:pt modelId="{C33DD473-D19A-E64B-A5EC-3E502070745B}">
      <dgm:prSet/>
      <dgm:spPr/>
      <dgm:t>
        <a:bodyPr/>
        <a:lstStyle/>
        <a:p>
          <a:r>
            <a:rPr lang="en-US"/>
            <a:t>In addition, the CSP should follow industry best practices as documented in numerous NIST documents, specifications from the Cloud Security Alliance, and various industry and standards organization specifications </a:t>
          </a:r>
        </a:p>
      </dgm:t>
    </dgm:pt>
    <dgm:pt modelId="{83F9509D-35F1-E240-8022-121474F93980}" type="parTrans" cxnId="{D58A28E0-7412-8A48-ACEA-EFB74B34BE55}">
      <dgm:prSet/>
      <dgm:spPr/>
      <dgm:t>
        <a:bodyPr/>
        <a:lstStyle/>
        <a:p>
          <a:endParaRPr lang="en-US"/>
        </a:p>
      </dgm:t>
    </dgm:pt>
    <dgm:pt modelId="{5B6EBB15-E687-4A44-B421-C747EB1747EC}" type="sibTrans" cxnId="{D58A28E0-7412-8A48-ACEA-EFB74B34BE55}">
      <dgm:prSet/>
      <dgm:spPr/>
      <dgm:t>
        <a:bodyPr/>
        <a:lstStyle/>
        <a:p>
          <a:endParaRPr lang="en-US"/>
        </a:p>
      </dgm:t>
    </dgm:pt>
    <dgm:pt modelId="{E97193E4-7302-6B47-872C-323DD7EBB913}">
      <dgm:prSet/>
      <dgm:spPr/>
      <dgm:t>
        <a:bodyPr/>
        <a:lstStyle/>
        <a:p>
          <a:r>
            <a:rPr lang="en-US"/>
            <a:t>Verify the CSP’s due diligence</a:t>
          </a:r>
        </a:p>
      </dgm:t>
    </dgm:pt>
    <dgm:pt modelId="{6B601A83-19ED-6C49-B097-00F354B05F53}" type="parTrans" cxnId="{EDE4DE59-62C4-9E47-82DE-CE6C750BC1D1}">
      <dgm:prSet/>
      <dgm:spPr/>
      <dgm:t>
        <a:bodyPr/>
        <a:lstStyle/>
        <a:p>
          <a:endParaRPr lang="en-US"/>
        </a:p>
      </dgm:t>
    </dgm:pt>
    <dgm:pt modelId="{113E06E6-9E9A-1041-8F25-1764D24EB02E}" type="sibTrans" cxnId="{EDE4DE59-62C4-9E47-82DE-CE6C750BC1D1}">
      <dgm:prSet/>
      <dgm:spPr/>
      <dgm:t>
        <a:bodyPr/>
        <a:lstStyle/>
        <a:p>
          <a:endParaRPr lang="en-US"/>
        </a:p>
      </dgm:t>
    </dgm:pt>
    <dgm:pt modelId="{81CB4961-3203-324E-8028-E496D28DCBFC}">
      <dgm:prSet/>
      <dgm:spPr/>
      <dgm:t>
        <a:bodyPr/>
        <a:lstStyle/>
        <a:p>
          <a:r>
            <a:rPr lang="en-US"/>
            <a:t>The CSP must document and, as appropriate, demonstrate that it is doing its own due diligence to ensure that its equipment, networks, and protocols actually work through a broad spectrum of scenarios, both ordinary and catastrophic </a:t>
          </a:r>
        </a:p>
      </dgm:t>
    </dgm:pt>
    <dgm:pt modelId="{0C7B3BC6-E344-6143-A20E-2E55A11BAD3B}" type="parTrans" cxnId="{2CAD4500-1E2C-584B-92BE-B7E9881A427F}">
      <dgm:prSet/>
      <dgm:spPr/>
      <dgm:t>
        <a:bodyPr/>
        <a:lstStyle/>
        <a:p>
          <a:endParaRPr lang="en-US"/>
        </a:p>
      </dgm:t>
    </dgm:pt>
    <dgm:pt modelId="{2B0E65D8-71B2-4F4B-96C8-9F9E93BA1619}" type="sibTrans" cxnId="{2CAD4500-1E2C-584B-92BE-B7E9881A427F}">
      <dgm:prSet/>
      <dgm:spPr/>
      <dgm:t>
        <a:bodyPr/>
        <a:lstStyle/>
        <a:p>
          <a:endParaRPr lang="en-US"/>
        </a:p>
      </dgm:t>
    </dgm:pt>
    <dgm:pt modelId="{6FD2318B-09B3-544C-925E-2BBDAE4988F2}">
      <dgm:prSet/>
      <dgm:spPr/>
      <dgm:t>
        <a:bodyPr/>
        <a:lstStyle/>
        <a:p>
          <a:r>
            <a:rPr lang="en-US"/>
            <a:t>Verify data protection </a:t>
          </a:r>
        </a:p>
      </dgm:t>
    </dgm:pt>
    <dgm:pt modelId="{936C5DBE-6CE4-BC48-B4E9-1E41CAA22D8B}" type="parTrans" cxnId="{33D740AC-2DAD-0E4D-A7A3-456935603945}">
      <dgm:prSet/>
      <dgm:spPr/>
      <dgm:t>
        <a:bodyPr/>
        <a:lstStyle/>
        <a:p>
          <a:endParaRPr lang="en-US"/>
        </a:p>
      </dgm:t>
    </dgm:pt>
    <dgm:pt modelId="{3561607F-45E4-3C4B-900A-15425D5F77F5}" type="sibTrans" cxnId="{33D740AC-2DAD-0E4D-A7A3-456935603945}">
      <dgm:prSet/>
      <dgm:spPr/>
      <dgm:t>
        <a:bodyPr/>
        <a:lstStyle/>
        <a:p>
          <a:endParaRPr lang="en-US"/>
        </a:p>
      </dgm:t>
    </dgm:pt>
    <dgm:pt modelId="{E3D10D75-41EB-DE4C-991C-9086B23F4C2A}">
      <dgm:prSet/>
      <dgm:spPr/>
      <dgm:t>
        <a:bodyPr/>
        <a:lstStyle/>
        <a:p>
          <a:r>
            <a:rPr lang="en-US"/>
            <a:t>The CSP should be able to document a comprehensive and integrated set of security controls to ensure against data breaches and data loss</a:t>
          </a:r>
        </a:p>
      </dgm:t>
    </dgm:pt>
    <dgm:pt modelId="{D2488E7C-113C-4F44-9095-00AD77E442AF}" type="parTrans" cxnId="{481AE90B-CDEB-A84A-B5D4-7D4C9B6F3F6C}">
      <dgm:prSet/>
      <dgm:spPr/>
      <dgm:t>
        <a:bodyPr/>
        <a:lstStyle/>
        <a:p>
          <a:endParaRPr lang="en-US"/>
        </a:p>
      </dgm:t>
    </dgm:pt>
    <dgm:pt modelId="{E4894E7F-BE81-4742-93B5-0A102204A261}" type="sibTrans" cxnId="{481AE90B-CDEB-A84A-B5D4-7D4C9B6F3F6C}">
      <dgm:prSet/>
      <dgm:spPr/>
      <dgm:t>
        <a:bodyPr/>
        <a:lstStyle/>
        <a:p>
          <a:endParaRPr lang="en-US"/>
        </a:p>
      </dgm:t>
    </dgm:pt>
    <dgm:pt modelId="{BF000A94-9BA6-944A-83F2-B91A09116651}" type="pres">
      <dgm:prSet presAssocID="{05D983CD-32ED-2D4A-8F7E-F9FB80F4EF39}" presName="Name0" presStyleCnt="0">
        <dgm:presLayoutVars>
          <dgm:dir/>
          <dgm:animLvl val="lvl"/>
          <dgm:resizeHandles val="exact"/>
        </dgm:presLayoutVars>
      </dgm:prSet>
      <dgm:spPr/>
    </dgm:pt>
    <dgm:pt modelId="{F8E045C5-0DBE-E443-AEB5-027356ACBD87}" type="pres">
      <dgm:prSet presAssocID="{96B66F5A-5ACD-404B-800B-402DCD1AA960}" presName="composite" presStyleCnt="0"/>
      <dgm:spPr/>
    </dgm:pt>
    <dgm:pt modelId="{305FA3C9-D078-8C42-B8D5-3B631352E2BB}" type="pres">
      <dgm:prSet presAssocID="{96B66F5A-5ACD-404B-800B-402DCD1AA960}" presName="parTx" presStyleLbl="alignNode1" presStyleIdx="0" presStyleCnt="4">
        <dgm:presLayoutVars>
          <dgm:chMax val="0"/>
          <dgm:chPref val="0"/>
          <dgm:bulletEnabled val="1"/>
        </dgm:presLayoutVars>
      </dgm:prSet>
      <dgm:spPr/>
    </dgm:pt>
    <dgm:pt modelId="{62ACC3E9-D1B9-2C46-BF3D-D3F446E41A4E}" type="pres">
      <dgm:prSet presAssocID="{96B66F5A-5ACD-404B-800B-402DCD1AA960}" presName="desTx" presStyleLbl="alignAccFollowNode1" presStyleIdx="0" presStyleCnt="4">
        <dgm:presLayoutVars>
          <dgm:bulletEnabled val="1"/>
        </dgm:presLayoutVars>
      </dgm:prSet>
      <dgm:spPr/>
    </dgm:pt>
    <dgm:pt modelId="{15366EB5-3ECC-6C43-B111-0B1AE26C5037}" type="pres">
      <dgm:prSet presAssocID="{CA3A965B-94F4-854B-8B67-4A53E02A4E3F}" presName="space" presStyleCnt="0"/>
      <dgm:spPr/>
    </dgm:pt>
    <dgm:pt modelId="{C13FE7EC-32FA-8F40-B81E-AFE2D18D87BB}" type="pres">
      <dgm:prSet presAssocID="{29497C71-0160-7046-A790-4276638A7A78}" presName="composite" presStyleCnt="0"/>
      <dgm:spPr/>
    </dgm:pt>
    <dgm:pt modelId="{464C0E26-323C-DE48-A2AF-0D847595403F}" type="pres">
      <dgm:prSet presAssocID="{29497C71-0160-7046-A790-4276638A7A78}" presName="parTx" presStyleLbl="alignNode1" presStyleIdx="1" presStyleCnt="4">
        <dgm:presLayoutVars>
          <dgm:chMax val="0"/>
          <dgm:chPref val="0"/>
          <dgm:bulletEnabled val="1"/>
        </dgm:presLayoutVars>
      </dgm:prSet>
      <dgm:spPr/>
    </dgm:pt>
    <dgm:pt modelId="{45098DE1-B9B3-B24B-BBE1-FA1ECAAA203E}" type="pres">
      <dgm:prSet presAssocID="{29497C71-0160-7046-A790-4276638A7A78}" presName="desTx" presStyleLbl="alignAccFollowNode1" presStyleIdx="1" presStyleCnt="4">
        <dgm:presLayoutVars>
          <dgm:bulletEnabled val="1"/>
        </dgm:presLayoutVars>
      </dgm:prSet>
      <dgm:spPr/>
    </dgm:pt>
    <dgm:pt modelId="{77569E76-F130-F748-A63D-41929E780DEC}" type="pres">
      <dgm:prSet presAssocID="{3B9BA592-E97C-9B45-9F27-BADEFBBE7DD5}" presName="space" presStyleCnt="0"/>
      <dgm:spPr/>
    </dgm:pt>
    <dgm:pt modelId="{6C321549-4294-1342-A993-4230EE99BA7E}" type="pres">
      <dgm:prSet presAssocID="{E97193E4-7302-6B47-872C-323DD7EBB913}" presName="composite" presStyleCnt="0"/>
      <dgm:spPr/>
    </dgm:pt>
    <dgm:pt modelId="{6F252E6F-726F-1945-B6DF-AD9CCFD06E67}" type="pres">
      <dgm:prSet presAssocID="{E97193E4-7302-6B47-872C-323DD7EBB913}" presName="parTx" presStyleLbl="alignNode1" presStyleIdx="2" presStyleCnt="4">
        <dgm:presLayoutVars>
          <dgm:chMax val="0"/>
          <dgm:chPref val="0"/>
          <dgm:bulletEnabled val="1"/>
        </dgm:presLayoutVars>
      </dgm:prSet>
      <dgm:spPr/>
    </dgm:pt>
    <dgm:pt modelId="{A71FBEAA-CA8B-C042-8B08-237469AE1CAD}" type="pres">
      <dgm:prSet presAssocID="{E97193E4-7302-6B47-872C-323DD7EBB913}" presName="desTx" presStyleLbl="alignAccFollowNode1" presStyleIdx="2" presStyleCnt="4">
        <dgm:presLayoutVars>
          <dgm:bulletEnabled val="1"/>
        </dgm:presLayoutVars>
      </dgm:prSet>
      <dgm:spPr/>
    </dgm:pt>
    <dgm:pt modelId="{197437E8-53D0-5D4C-BDDE-74244E9D49B7}" type="pres">
      <dgm:prSet presAssocID="{113E06E6-9E9A-1041-8F25-1764D24EB02E}" presName="space" presStyleCnt="0"/>
      <dgm:spPr/>
    </dgm:pt>
    <dgm:pt modelId="{4BCB250B-3A12-174D-84B9-785A6BB586E0}" type="pres">
      <dgm:prSet presAssocID="{6FD2318B-09B3-544C-925E-2BBDAE4988F2}" presName="composite" presStyleCnt="0"/>
      <dgm:spPr/>
    </dgm:pt>
    <dgm:pt modelId="{AAA1C170-41BB-3144-BA78-3CA0F56E2CC7}" type="pres">
      <dgm:prSet presAssocID="{6FD2318B-09B3-544C-925E-2BBDAE4988F2}" presName="parTx" presStyleLbl="alignNode1" presStyleIdx="3" presStyleCnt="4">
        <dgm:presLayoutVars>
          <dgm:chMax val="0"/>
          <dgm:chPref val="0"/>
          <dgm:bulletEnabled val="1"/>
        </dgm:presLayoutVars>
      </dgm:prSet>
      <dgm:spPr/>
    </dgm:pt>
    <dgm:pt modelId="{B4C5ED95-847E-B64C-ADF4-1225D854FBCD}" type="pres">
      <dgm:prSet presAssocID="{6FD2318B-09B3-544C-925E-2BBDAE4988F2}" presName="desTx" presStyleLbl="alignAccFollowNode1" presStyleIdx="3" presStyleCnt="4">
        <dgm:presLayoutVars>
          <dgm:bulletEnabled val="1"/>
        </dgm:presLayoutVars>
      </dgm:prSet>
      <dgm:spPr/>
    </dgm:pt>
  </dgm:ptLst>
  <dgm:cxnLst>
    <dgm:cxn modelId="{2CAD4500-1E2C-584B-92BE-B7E9881A427F}" srcId="{E97193E4-7302-6B47-872C-323DD7EBB913}" destId="{81CB4961-3203-324E-8028-E496D28DCBFC}" srcOrd="0" destOrd="0" parTransId="{0C7B3BC6-E344-6143-A20E-2E55A11BAD3B}" sibTransId="{2B0E65D8-71B2-4F4B-96C8-9F9E93BA1619}"/>
    <dgm:cxn modelId="{583F2505-C406-D747-B810-0E7AC9A7CF18}" type="presOf" srcId="{E3D10D75-41EB-DE4C-991C-9086B23F4C2A}" destId="{B4C5ED95-847E-B64C-ADF4-1225D854FBCD}" srcOrd="0" destOrd="0" presId="urn:microsoft.com/office/officeart/2005/8/layout/hList1"/>
    <dgm:cxn modelId="{C077A407-D405-9D48-8C71-D156060D45BB}" srcId="{96B66F5A-5ACD-404B-800B-402DCD1AA960}" destId="{8403615D-004A-174F-BCBB-D1F529F91237}" srcOrd="0" destOrd="0" parTransId="{1097C447-A63B-4141-8A44-94910BA360AD}" sibTransId="{55BCB624-A598-7B49-A0AF-E74FA7235FED}"/>
    <dgm:cxn modelId="{D8A62F09-BFF6-894A-9B20-DD945D4C3039}" type="presOf" srcId="{6FD2318B-09B3-544C-925E-2BBDAE4988F2}" destId="{AAA1C170-41BB-3144-BA78-3CA0F56E2CC7}" srcOrd="0" destOrd="0" presId="urn:microsoft.com/office/officeart/2005/8/layout/hList1"/>
    <dgm:cxn modelId="{481AE90B-CDEB-A84A-B5D4-7D4C9B6F3F6C}" srcId="{6FD2318B-09B3-544C-925E-2BBDAE4988F2}" destId="{E3D10D75-41EB-DE4C-991C-9086B23F4C2A}" srcOrd="0" destOrd="0" parTransId="{D2488E7C-113C-4F44-9095-00AD77E442AF}" sibTransId="{E4894E7F-BE81-4742-93B5-0A102204A261}"/>
    <dgm:cxn modelId="{B6027918-E472-3E4D-B1E4-78BA3B722213}" srcId="{05D983CD-32ED-2D4A-8F7E-F9FB80F4EF39}" destId="{29497C71-0160-7046-A790-4276638A7A78}" srcOrd="1" destOrd="0" parTransId="{330E4CEC-D972-A343-B2CB-4D8961A5908E}" sibTransId="{3B9BA592-E97C-9B45-9F27-BADEFBBE7DD5}"/>
    <dgm:cxn modelId="{899DDB32-65AF-984D-8A28-74E3BFFA02E1}" type="presOf" srcId="{8403615D-004A-174F-BCBB-D1F529F91237}" destId="{62ACC3E9-D1B9-2C46-BF3D-D3F446E41A4E}" srcOrd="0" destOrd="0" presId="urn:microsoft.com/office/officeart/2005/8/layout/hList1"/>
    <dgm:cxn modelId="{4E197C41-9939-9C49-8C9F-5FF7799EC0B5}" srcId="{96B66F5A-5ACD-404B-800B-402DCD1AA960}" destId="{0471EDE3-E268-2544-B95C-578C684ADD21}" srcOrd="1" destOrd="0" parTransId="{64CEFA44-2A69-054B-93A5-D83D13E66D35}" sibTransId="{05B0B844-B125-6D47-8992-8E126A1EB2D0}"/>
    <dgm:cxn modelId="{2A9B8356-D816-8A4F-8052-5D369F8F4901}" srcId="{29497C71-0160-7046-A790-4276638A7A78}" destId="{1D35947D-5D84-694D-9BE2-87E97A4DB303}" srcOrd="0" destOrd="0" parTransId="{98DFF301-A003-5F4C-BFEB-FB512E383CA5}" sibTransId="{569201BD-DB9C-784D-9438-E36EF0695FED}"/>
    <dgm:cxn modelId="{EDE4DE59-62C4-9E47-82DE-CE6C750BC1D1}" srcId="{05D983CD-32ED-2D4A-8F7E-F9FB80F4EF39}" destId="{E97193E4-7302-6B47-872C-323DD7EBB913}" srcOrd="2" destOrd="0" parTransId="{6B601A83-19ED-6C49-B097-00F354B05F53}" sibTransId="{113E06E6-9E9A-1041-8F25-1764D24EB02E}"/>
    <dgm:cxn modelId="{21A6485F-BCDA-9844-932A-4A4EF46B0C4F}" type="presOf" srcId="{05D983CD-32ED-2D4A-8F7E-F9FB80F4EF39}" destId="{BF000A94-9BA6-944A-83F2-B91A09116651}" srcOrd="0" destOrd="0" presId="urn:microsoft.com/office/officeart/2005/8/layout/hList1"/>
    <dgm:cxn modelId="{94348585-EA73-6443-9A19-AFE474D04218}" type="presOf" srcId="{96B66F5A-5ACD-404B-800B-402DCD1AA960}" destId="{305FA3C9-D078-8C42-B8D5-3B631352E2BB}" srcOrd="0" destOrd="0" presId="urn:microsoft.com/office/officeart/2005/8/layout/hList1"/>
    <dgm:cxn modelId="{825F5D95-F178-EE46-A402-CAF0E1B36120}" type="presOf" srcId="{E97193E4-7302-6B47-872C-323DD7EBB913}" destId="{6F252E6F-726F-1945-B6DF-AD9CCFD06E67}" srcOrd="0" destOrd="0" presId="urn:microsoft.com/office/officeart/2005/8/layout/hList1"/>
    <dgm:cxn modelId="{0A1ECDA6-4974-204A-8032-5CB1D8150DEE}" type="presOf" srcId="{C33DD473-D19A-E64B-A5EC-3E502070745B}" destId="{45098DE1-B9B3-B24B-BBE1-FA1ECAAA203E}" srcOrd="0" destOrd="1" presId="urn:microsoft.com/office/officeart/2005/8/layout/hList1"/>
    <dgm:cxn modelId="{33D740AC-2DAD-0E4D-A7A3-456935603945}" srcId="{05D983CD-32ED-2D4A-8F7E-F9FB80F4EF39}" destId="{6FD2318B-09B3-544C-925E-2BBDAE4988F2}" srcOrd="3" destOrd="0" parTransId="{936C5DBE-6CE4-BC48-B4E9-1E41CAA22D8B}" sibTransId="{3561607F-45E4-3C4B-900A-15425D5F77F5}"/>
    <dgm:cxn modelId="{DECAD7CE-02AE-014A-A8FC-A25665ED7FB2}" type="presOf" srcId="{1D35947D-5D84-694D-9BE2-87E97A4DB303}" destId="{45098DE1-B9B3-B24B-BBE1-FA1ECAAA203E}" srcOrd="0" destOrd="0" presId="urn:microsoft.com/office/officeart/2005/8/layout/hList1"/>
    <dgm:cxn modelId="{7CB024D1-15CE-6F44-8CF8-A00D9CA0FC5E}" type="presOf" srcId="{29497C71-0160-7046-A790-4276638A7A78}" destId="{464C0E26-323C-DE48-A2AF-0D847595403F}" srcOrd="0" destOrd="0" presId="urn:microsoft.com/office/officeart/2005/8/layout/hList1"/>
    <dgm:cxn modelId="{19F2E1D1-9AAE-2B41-BBCB-0657E2361490}" type="presOf" srcId="{0471EDE3-E268-2544-B95C-578C684ADD21}" destId="{62ACC3E9-D1B9-2C46-BF3D-D3F446E41A4E}" srcOrd="0" destOrd="1" presId="urn:microsoft.com/office/officeart/2005/8/layout/hList1"/>
    <dgm:cxn modelId="{D7FAC1D7-D08F-FE44-A7A0-47F961A1D6C1}" type="presOf" srcId="{81CB4961-3203-324E-8028-E496D28DCBFC}" destId="{A71FBEAA-CA8B-C042-8B08-237469AE1CAD}" srcOrd="0" destOrd="0" presId="urn:microsoft.com/office/officeart/2005/8/layout/hList1"/>
    <dgm:cxn modelId="{D58A28E0-7412-8A48-ACEA-EFB74B34BE55}" srcId="{29497C71-0160-7046-A790-4276638A7A78}" destId="{C33DD473-D19A-E64B-A5EC-3E502070745B}" srcOrd="1" destOrd="0" parTransId="{83F9509D-35F1-E240-8022-121474F93980}" sibTransId="{5B6EBB15-E687-4A44-B421-C747EB1747EC}"/>
    <dgm:cxn modelId="{1B81E5F6-74FE-FB48-ABE4-0F82E711679C}" srcId="{05D983CD-32ED-2D4A-8F7E-F9FB80F4EF39}" destId="{96B66F5A-5ACD-404B-800B-402DCD1AA960}" srcOrd="0" destOrd="0" parTransId="{C5806710-B4CF-034F-AEE1-81021F084A00}" sibTransId="{CA3A965B-94F4-854B-8B67-4A53E02A4E3F}"/>
    <dgm:cxn modelId="{8D75BF75-6A9E-4546-AB28-8997D661F5A4}" type="presParOf" srcId="{BF000A94-9BA6-944A-83F2-B91A09116651}" destId="{F8E045C5-0DBE-E443-AEB5-027356ACBD87}" srcOrd="0" destOrd="0" presId="urn:microsoft.com/office/officeart/2005/8/layout/hList1"/>
    <dgm:cxn modelId="{A568458E-78E9-EA43-94EF-62F4F5D1C253}" type="presParOf" srcId="{F8E045C5-0DBE-E443-AEB5-027356ACBD87}" destId="{305FA3C9-D078-8C42-B8D5-3B631352E2BB}" srcOrd="0" destOrd="0" presId="urn:microsoft.com/office/officeart/2005/8/layout/hList1"/>
    <dgm:cxn modelId="{5A4BC34F-9862-8F4F-8094-EB7AB47360DA}" type="presParOf" srcId="{F8E045C5-0DBE-E443-AEB5-027356ACBD87}" destId="{62ACC3E9-D1B9-2C46-BF3D-D3F446E41A4E}" srcOrd="1" destOrd="0" presId="urn:microsoft.com/office/officeart/2005/8/layout/hList1"/>
    <dgm:cxn modelId="{CC7EED8F-6CEC-0347-B7CA-3F52744B75E7}" type="presParOf" srcId="{BF000A94-9BA6-944A-83F2-B91A09116651}" destId="{15366EB5-3ECC-6C43-B111-0B1AE26C5037}" srcOrd="1" destOrd="0" presId="urn:microsoft.com/office/officeart/2005/8/layout/hList1"/>
    <dgm:cxn modelId="{87C7BECF-E3AD-0D4B-B8B3-33F34EEC4E53}" type="presParOf" srcId="{BF000A94-9BA6-944A-83F2-B91A09116651}" destId="{C13FE7EC-32FA-8F40-B81E-AFE2D18D87BB}" srcOrd="2" destOrd="0" presId="urn:microsoft.com/office/officeart/2005/8/layout/hList1"/>
    <dgm:cxn modelId="{9175F337-2646-094F-80D4-1EDC7B416166}" type="presParOf" srcId="{C13FE7EC-32FA-8F40-B81E-AFE2D18D87BB}" destId="{464C0E26-323C-DE48-A2AF-0D847595403F}" srcOrd="0" destOrd="0" presId="urn:microsoft.com/office/officeart/2005/8/layout/hList1"/>
    <dgm:cxn modelId="{FD75B8AE-1DA5-0C4A-83B6-57B43DE7C156}" type="presParOf" srcId="{C13FE7EC-32FA-8F40-B81E-AFE2D18D87BB}" destId="{45098DE1-B9B3-B24B-BBE1-FA1ECAAA203E}" srcOrd="1" destOrd="0" presId="urn:microsoft.com/office/officeart/2005/8/layout/hList1"/>
    <dgm:cxn modelId="{B400F56A-0841-B24E-8767-7EC5D0AAB181}" type="presParOf" srcId="{BF000A94-9BA6-944A-83F2-B91A09116651}" destId="{77569E76-F130-F748-A63D-41929E780DEC}" srcOrd="3" destOrd="0" presId="urn:microsoft.com/office/officeart/2005/8/layout/hList1"/>
    <dgm:cxn modelId="{401D70EC-6567-5240-9A90-8B8992D17949}" type="presParOf" srcId="{BF000A94-9BA6-944A-83F2-B91A09116651}" destId="{6C321549-4294-1342-A993-4230EE99BA7E}" srcOrd="4" destOrd="0" presId="urn:microsoft.com/office/officeart/2005/8/layout/hList1"/>
    <dgm:cxn modelId="{787787B3-D044-D94D-871D-5069C0FE4EFB}" type="presParOf" srcId="{6C321549-4294-1342-A993-4230EE99BA7E}" destId="{6F252E6F-726F-1945-B6DF-AD9CCFD06E67}" srcOrd="0" destOrd="0" presId="urn:microsoft.com/office/officeart/2005/8/layout/hList1"/>
    <dgm:cxn modelId="{D7240845-BCBD-C84D-9395-E9F2D4D3BF16}" type="presParOf" srcId="{6C321549-4294-1342-A993-4230EE99BA7E}" destId="{A71FBEAA-CA8B-C042-8B08-237469AE1CAD}" srcOrd="1" destOrd="0" presId="urn:microsoft.com/office/officeart/2005/8/layout/hList1"/>
    <dgm:cxn modelId="{501B543C-30A3-9141-A5A1-7FD685B92348}" type="presParOf" srcId="{BF000A94-9BA6-944A-83F2-B91A09116651}" destId="{197437E8-53D0-5D4C-BDDE-74244E9D49B7}" srcOrd="5" destOrd="0" presId="urn:microsoft.com/office/officeart/2005/8/layout/hList1"/>
    <dgm:cxn modelId="{9F604FB2-2FBA-F64B-8EB8-B296E7388395}" type="presParOf" srcId="{BF000A94-9BA6-944A-83F2-B91A09116651}" destId="{4BCB250B-3A12-174D-84B9-785A6BB586E0}" srcOrd="6" destOrd="0" presId="urn:microsoft.com/office/officeart/2005/8/layout/hList1"/>
    <dgm:cxn modelId="{6A4A0982-691E-B94A-BB8D-FD0B26BA1C8F}" type="presParOf" srcId="{4BCB250B-3A12-174D-84B9-785A6BB586E0}" destId="{AAA1C170-41BB-3144-BA78-3CA0F56E2CC7}" srcOrd="0" destOrd="0" presId="urn:microsoft.com/office/officeart/2005/8/layout/hList1"/>
    <dgm:cxn modelId="{D8B0CE8F-56C6-664C-B9B8-73F125EE2EB9}" type="presParOf" srcId="{4BCB250B-3A12-174D-84B9-785A6BB586E0}" destId="{B4C5ED95-847E-B64C-ADF4-1225D854FBC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C73202-973C-CA42-A252-E578CFF569BA}">
      <dsp:nvSpPr>
        <dsp:cNvPr id="0" name=""/>
        <dsp:cNvSpPr/>
      </dsp:nvSpPr>
      <dsp:spPr>
        <a:xfrm>
          <a:off x="3972312" y="1706630"/>
          <a:ext cx="2820409" cy="823539"/>
        </a:xfrm>
        <a:custGeom>
          <a:avLst/>
          <a:gdLst/>
          <a:ahLst/>
          <a:cxnLst/>
          <a:rect l="0" t="0" r="0" b="0"/>
          <a:pathLst>
            <a:path>
              <a:moveTo>
                <a:pt x="0" y="0"/>
              </a:moveTo>
              <a:lnTo>
                <a:pt x="0" y="579299"/>
              </a:lnTo>
              <a:lnTo>
                <a:pt x="2820409" y="579299"/>
              </a:lnTo>
              <a:lnTo>
                <a:pt x="2820409" y="823539"/>
              </a:lnTo>
            </a:path>
          </a:pathLst>
        </a:custGeom>
        <a:noFill/>
        <a:ln w="50800" cap="flat" cmpd="sng" algn="ctr">
          <a:solidFill>
            <a:schemeClr val="accent1">
              <a:shade val="60000"/>
              <a:hueOff val="0"/>
              <a:satOff val="0"/>
              <a:lumOff val="0"/>
              <a:alphaOff val="0"/>
            </a:schemeClr>
          </a:solidFill>
          <a:prstDash val="solid"/>
          <a:miter/>
        </a:ln>
        <a:effectLst/>
      </dsp:spPr>
      <dsp:style>
        <a:lnRef idx="2">
          <a:scrgbClr r="0" g="0" b="0"/>
        </a:lnRef>
        <a:fillRef idx="0">
          <a:scrgbClr r="0" g="0" b="0"/>
        </a:fillRef>
        <a:effectRef idx="0">
          <a:scrgbClr r="0" g="0" b="0"/>
        </a:effectRef>
        <a:fontRef idx="minor"/>
      </dsp:style>
    </dsp:sp>
    <dsp:sp modelId="{91939B70-30A6-FF44-9AB4-839043F5A3C0}">
      <dsp:nvSpPr>
        <dsp:cNvPr id="0" name=""/>
        <dsp:cNvSpPr/>
      </dsp:nvSpPr>
      <dsp:spPr>
        <a:xfrm>
          <a:off x="3926592" y="1706630"/>
          <a:ext cx="91440" cy="823539"/>
        </a:xfrm>
        <a:custGeom>
          <a:avLst/>
          <a:gdLst/>
          <a:ahLst/>
          <a:cxnLst/>
          <a:rect l="0" t="0" r="0" b="0"/>
          <a:pathLst>
            <a:path>
              <a:moveTo>
                <a:pt x="45720" y="0"/>
              </a:moveTo>
              <a:lnTo>
                <a:pt x="45720" y="579299"/>
              </a:lnTo>
              <a:lnTo>
                <a:pt x="51558" y="579299"/>
              </a:lnTo>
              <a:lnTo>
                <a:pt x="51558" y="823539"/>
              </a:lnTo>
            </a:path>
          </a:pathLst>
        </a:custGeom>
        <a:noFill/>
        <a:ln w="50800" cap="flat" cmpd="sng" algn="ctr">
          <a:solidFill>
            <a:schemeClr val="accent1">
              <a:shade val="60000"/>
              <a:hueOff val="0"/>
              <a:satOff val="0"/>
              <a:lumOff val="0"/>
              <a:alphaOff val="0"/>
            </a:schemeClr>
          </a:solidFill>
          <a:prstDash val="solid"/>
          <a:miter/>
        </a:ln>
        <a:effectLst/>
      </dsp:spPr>
      <dsp:style>
        <a:lnRef idx="2">
          <a:scrgbClr r="0" g="0" b="0"/>
        </a:lnRef>
        <a:fillRef idx="0">
          <a:scrgbClr r="0" g="0" b="0"/>
        </a:fillRef>
        <a:effectRef idx="0">
          <a:scrgbClr r="0" g="0" b="0"/>
        </a:effectRef>
        <a:fontRef idx="minor"/>
      </dsp:style>
    </dsp:sp>
    <dsp:sp modelId="{B32A4D53-4D83-C042-8828-8B09BFBF55E7}">
      <dsp:nvSpPr>
        <dsp:cNvPr id="0" name=""/>
        <dsp:cNvSpPr/>
      </dsp:nvSpPr>
      <dsp:spPr>
        <a:xfrm>
          <a:off x="1163579" y="1706630"/>
          <a:ext cx="2808732" cy="823539"/>
        </a:xfrm>
        <a:custGeom>
          <a:avLst/>
          <a:gdLst/>
          <a:ahLst/>
          <a:cxnLst/>
          <a:rect l="0" t="0" r="0" b="0"/>
          <a:pathLst>
            <a:path>
              <a:moveTo>
                <a:pt x="2808732" y="0"/>
              </a:moveTo>
              <a:lnTo>
                <a:pt x="2808732" y="579299"/>
              </a:lnTo>
              <a:lnTo>
                <a:pt x="0" y="579299"/>
              </a:lnTo>
              <a:lnTo>
                <a:pt x="0" y="823539"/>
              </a:lnTo>
            </a:path>
          </a:pathLst>
        </a:custGeom>
        <a:noFill/>
        <a:ln w="50800" cap="flat" cmpd="sng" algn="ctr">
          <a:solidFill>
            <a:schemeClr val="accent1">
              <a:shade val="60000"/>
              <a:hueOff val="0"/>
              <a:satOff val="0"/>
              <a:lumOff val="0"/>
              <a:alphaOff val="0"/>
            </a:schemeClr>
          </a:solidFill>
          <a:prstDash val="solid"/>
          <a:miter/>
        </a:ln>
        <a:effectLst/>
      </dsp:spPr>
      <dsp:style>
        <a:lnRef idx="2">
          <a:scrgbClr r="0" g="0" b="0"/>
        </a:lnRef>
        <a:fillRef idx="0">
          <a:scrgbClr r="0" g="0" b="0"/>
        </a:fillRef>
        <a:effectRef idx="0">
          <a:scrgbClr r="0" g="0" b="0"/>
        </a:effectRef>
        <a:fontRef idx="minor"/>
      </dsp:style>
    </dsp:sp>
    <dsp:sp modelId="{A3F32F25-47FC-7342-81AE-2DAE3FFA2E91}">
      <dsp:nvSpPr>
        <dsp:cNvPr id="0" name=""/>
        <dsp:cNvSpPr/>
      </dsp:nvSpPr>
      <dsp:spPr>
        <a:xfrm>
          <a:off x="1556561" y="0"/>
          <a:ext cx="4831501" cy="1706630"/>
        </a:xfrm>
        <a:prstGeom prst="rect">
          <a:avLst/>
        </a:prstGeom>
        <a:solidFill>
          <a:schemeClr val="accent1">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US" sz="2900" kern="1200" dirty="0"/>
            <a:t>NIST defines three </a:t>
          </a:r>
          <a:r>
            <a:rPr lang="en-US" sz="2900" b="0" kern="1200" dirty="0"/>
            <a:t>service models, </a:t>
          </a:r>
          <a:r>
            <a:rPr lang="en-US" sz="2900" kern="1200" dirty="0"/>
            <a:t>which can be viewed as nested service alternatives:</a:t>
          </a:r>
        </a:p>
      </dsp:txBody>
      <dsp:txXfrm>
        <a:off x="1556561" y="0"/>
        <a:ext cx="4831501" cy="1706630"/>
      </dsp:txXfrm>
    </dsp:sp>
    <dsp:sp modelId="{47DDF832-9C62-6645-AF34-DDC87C855DD3}">
      <dsp:nvSpPr>
        <dsp:cNvPr id="0" name=""/>
        <dsp:cNvSpPr/>
      </dsp:nvSpPr>
      <dsp:spPr>
        <a:xfrm>
          <a:off x="534" y="2530169"/>
          <a:ext cx="2326091" cy="1790311"/>
        </a:xfrm>
        <a:prstGeom prst="rect">
          <a:avLst/>
        </a:prstGeom>
        <a:solidFill>
          <a:schemeClr val="accent1">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US" sz="2900" kern="1200" dirty="0"/>
            <a:t>Software as a service (SaaS)</a:t>
          </a:r>
        </a:p>
      </dsp:txBody>
      <dsp:txXfrm>
        <a:off x="534" y="2530169"/>
        <a:ext cx="2326091" cy="1790311"/>
      </dsp:txXfrm>
    </dsp:sp>
    <dsp:sp modelId="{25B3AD92-17EE-8E4F-AB8F-FE8E0ABFD3AD}">
      <dsp:nvSpPr>
        <dsp:cNvPr id="0" name=""/>
        <dsp:cNvSpPr/>
      </dsp:nvSpPr>
      <dsp:spPr>
        <a:xfrm>
          <a:off x="2815104" y="2530169"/>
          <a:ext cx="2326091" cy="1790311"/>
        </a:xfrm>
        <a:prstGeom prst="rect">
          <a:avLst/>
        </a:prstGeom>
        <a:solidFill>
          <a:schemeClr val="accent1">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US" sz="2900" kern="1200" dirty="0"/>
            <a:t>Platform as a service (PaaS)</a:t>
          </a:r>
        </a:p>
      </dsp:txBody>
      <dsp:txXfrm>
        <a:off x="2815104" y="2530169"/>
        <a:ext cx="2326091" cy="1790311"/>
      </dsp:txXfrm>
    </dsp:sp>
    <dsp:sp modelId="{16517917-B7DE-CE4D-BECA-D77F05039FA2}">
      <dsp:nvSpPr>
        <dsp:cNvPr id="0" name=""/>
        <dsp:cNvSpPr/>
      </dsp:nvSpPr>
      <dsp:spPr>
        <a:xfrm>
          <a:off x="5629675" y="2530169"/>
          <a:ext cx="2326091" cy="1748709"/>
        </a:xfrm>
        <a:prstGeom prst="rect">
          <a:avLst/>
        </a:prstGeom>
        <a:solidFill>
          <a:schemeClr val="accent1">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US" sz="2900" kern="1200" dirty="0"/>
            <a:t>Infrastructure as a service (IaaS)</a:t>
          </a:r>
        </a:p>
      </dsp:txBody>
      <dsp:txXfrm>
        <a:off x="5629675" y="2530169"/>
        <a:ext cx="2326091" cy="17487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9CE481-EF26-2A4A-86B5-A5205D0583B5}">
      <dsp:nvSpPr>
        <dsp:cNvPr id="0" name=""/>
        <dsp:cNvSpPr/>
      </dsp:nvSpPr>
      <dsp:spPr>
        <a:xfrm>
          <a:off x="7383" y="1081250"/>
          <a:ext cx="2206916" cy="1324150"/>
        </a:xfrm>
        <a:prstGeom prst="roundRect">
          <a:avLst>
            <a:gd name="adj" fmla="val 10000"/>
          </a:avLst>
        </a:prstGeom>
        <a:solidFill>
          <a:schemeClr val="accent2">
            <a:hueOff val="0"/>
            <a:satOff val="0"/>
            <a:lumOff val="0"/>
            <a:alphaOff val="0"/>
          </a:schemeClr>
        </a:solidFill>
        <a:ln>
          <a:noFill/>
        </a:ln>
        <a:effectLst>
          <a:outerShdw blurRad="38100" dist="25400" dir="54000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A </a:t>
          </a:r>
          <a:r>
            <a:rPr lang="en-US" sz="1300" i="1" kern="1200" dirty="0">
              <a:solidFill>
                <a:schemeClr val="tx1"/>
              </a:solidFill>
            </a:rPr>
            <a:t>public cloud </a:t>
          </a:r>
          <a:r>
            <a:rPr lang="en-US" sz="1300" kern="1200" dirty="0">
              <a:solidFill>
                <a:schemeClr val="tx1"/>
              </a:solidFill>
            </a:rPr>
            <a:t>infrastructure is made available to the general public or a large industry group and is owned by an organization selling cloud services</a:t>
          </a:r>
        </a:p>
      </dsp:txBody>
      <dsp:txXfrm>
        <a:off x="46166" y="1120033"/>
        <a:ext cx="2129350" cy="1246584"/>
      </dsp:txXfrm>
    </dsp:sp>
    <dsp:sp modelId="{07FFBD57-7561-5A4D-AB79-2C8A9AEFF888}">
      <dsp:nvSpPr>
        <dsp:cNvPr id="0" name=""/>
        <dsp:cNvSpPr/>
      </dsp:nvSpPr>
      <dsp:spPr>
        <a:xfrm>
          <a:off x="2408509" y="1469667"/>
          <a:ext cx="467866" cy="547315"/>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2408509" y="1579130"/>
        <a:ext cx="327506" cy="328389"/>
      </dsp:txXfrm>
    </dsp:sp>
    <dsp:sp modelId="{5AAEE969-6A70-CD41-BFDA-F1E97F676857}">
      <dsp:nvSpPr>
        <dsp:cNvPr id="0" name=""/>
        <dsp:cNvSpPr/>
      </dsp:nvSpPr>
      <dsp:spPr>
        <a:xfrm>
          <a:off x="3097067" y="1081250"/>
          <a:ext cx="2206916" cy="1324150"/>
        </a:xfrm>
        <a:prstGeom prst="roundRect">
          <a:avLst>
            <a:gd name="adj" fmla="val 10000"/>
          </a:avLst>
        </a:prstGeom>
        <a:solidFill>
          <a:schemeClr val="accent3">
            <a:hueOff val="0"/>
            <a:satOff val="0"/>
            <a:lumOff val="0"/>
            <a:alphaOff val="0"/>
          </a:schemeClr>
        </a:solidFill>
        <a:ln>
          <a:noFill/>
        </a:ln>
        <a:effectLst>
          <a:outerShdw blurRad="38100" dist="25400" dir="54000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The cloud provider is responsible both for the cloud infrastructure and for the control of data and operations within the cloud</a:t>
          </a:r>
        </a:p>
      </dsp:txBody>
      <dsp:txXfrm>
        <a:off x="3135850" y="1120033"/>
        <a:ext cx="2129350" cy="1246584"/>
      </dsp:txXfrm>
    </dsp:sp>
    <dsp:sp modelId="{1B5B2BE3-DF3A-E84D-AF95-A378678E7C47}">
      <dsp:nvSpPr>
        <dsp:cNvPr id="0" name=""/>
        <dsp:cNvSpPr/>
      </dsp:nvSpPr>
      <dsp:spPr>
        <a:xfrm>
          <a:off x="5498192" y="1469667"/>
          <a:ext cx="467866" cy="547315"/>
        </a:xfrm>
        <a:prstGeom prst="rightArrow">
          <a:avLst>
            <a:gd name="adj1" fmla="val 60000"/>
            <a:gd name="adj2" fmla="val 5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5498192" y="1579130"/>
        <a:ext cx="327506" cy="328389"/>
      </dsp:txXfrm>
    </dsp:sp>
    <dsp:sp modelId="{EE444BCF-D69A-0A4F-88C3-CF80F2C5A6FD}">
      <dsp:nvSpPr>
        <dsp:cNvPr id="0" name=""/>
        <dsp:cNvSpPr/>
      </dsp:nvSpPr>
      <dsp:spPr>
        <a:xfrm>
          <a:off x="6186750" y="1081250"/>
          <a:ext cx="2206916" cy="1324150"/>
        </a:xfrm>
        <a:prstGeom prst="roundRect">
          <a:avLst>
            <a:gd name="adj" fmla="val 10000"/>
          </a:avLst>
        </a:prstGeom>
        <a:solidFill>
          <a:schemeClr val="accent4">
            <a:hueOff val="0"/>
            <a:satOff val="0"/>
            <a:lumOff val="0"/>
            <a:alphaOff val="0"/>
          </a:schemeClr>
        </a:solidFill>
        <a:ln>
          <a:noFill/>
        </a:ln>
        <a:effectLst>
          <a:outerShdw blurRad="38100" dist="25400" dir="54000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A public cloud may be owned, managed, and operated by a business, academic, or government organization, or some combination of them</a:t>
          </a:r>
        </a:p>
      </dsp:txBody>
      <dsp:txXfrm>
        <a:off x="6225533" y="1120033"/>
        <a:ext cx="2129350" cy="1246584"/>
      </dsp:txXfrm>
    </dsp:sp>
    <dsp:sp modelId="{25A37AC4-7D4F-DD48-8B40-3731D540DE5C}">
      <dsp:nvSpPr>
        <dsp:cNvPr id="0" name=""/>
        <dsp:cNvSpPr/>
      </dsp:nvSpPr>
      <dsp:spPr>
        <a:xfrm rot="5400000">
          <a:off x="7056275" y="2559884"/>
          <a:ext cx="467866" cy="547315"/>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7126014" y="2599608"/>
        <a:ext cx="328389" cy="327506"/>
      </dsp:txXfrm>
    </dsp:sp>
    <dsp:sp modelId="{5609411A-629A-B446-98AB-A409BF967854}">
      <dsp:nvSpPr>
        <dsp:cNvPr id="0" name=""/>
        <dsp:cNvSpPr/>
      </dsp:nvSpPr>
      <dsp:spPr>
        <a:xfrm>
          <a:off x="6186750" y="3288166"/>
          <a:ext cx="2206916" cy="1324150"/>
        </a:xfrm>
        <a:prstGeom prst="roundRect">
          <a:avLst>
            <a:gd name="adj" fmla="val 10000"/>
          </a:avLst>
        </a:prstGeom>
        <a:solidFill>
          <a:schemeClr val="accent5">
            <a:hueOff val="0"/>
            <a:satOff val="0"/>
            <a:lumOff val="0"/>
            <a:alphaOff val="0"/>
          </a:schemeClr>
        </a:solidFill>
        <a:ln>
          <a:noFill/>
        </a:ln>
        <a:effectLst>
          <a:outerShdw blurRad="38100" dist="25400" dir="54000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It exists on the premises of the cloud service provider</a:t>
          </a:r>
        </a:p>
      </dsp:txBody>
      <dsp:txXfrm>
        <a:off x="6225533" y="3326949"/>
        <a:ext cx="2129350" cy="1246584"/>
      </dsp:txXfrm>
    </dsp:sp>
    <dsp:sp modelId="{A80FB0F8-83D2-B64B-9E89-3626A3132E17}">
      <dsp:nvSpPr>
        <dsp:cNvPr id="0" name=""/>
        <dsp:cNvSpPr/>
      </dsp:nvSpPr>
      <dsp:spPr>
        <a:xfrm rot="10800000">
          <a:off x="5524675" y="3676584"/>
          <a:ext cx="467866" cy="547315"/>
        </a:xfrm>
        <a:prstGeom prst="rightArrow">
          <a:avLst>
            <a:gd name="adj1" fmla="val 60000"/>
            <a:gd name="adj2" fmla="val 50000"/>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10800000">
        <a:off x="5665035" y="3786047"/>
        <a:ext cx="327506" cy="328389"/>
      </dsp:txXfrm>
    </dsp:sp>
    <dsp:sp modelId="{B05C9CE6-350F-9D4D-B0EA-A0DF548338AA}">
      <dsp:nvSpPr>
        <dsp:cNvPr id="0" name=""/>
        <dsp:cNvSpPr/>
      </dsp:nvSpPr>
      <dsp:spPr>
        <a:xfrm>
          <a:off x="3097067" y="3288166"/>
          <a:ext cx="2206916" cy="1324150"/>
        </a:xfrm>
        <a:prstGeom prst="roundRect">
          <a:avLst>
            <a:gd name="adj" fmla="val 10000"/>
          </a:avLst>
        </a:prstGeom>
        <a:solidFill>
          <a:schemeClr val="accent6">
            <a:hueOff val="0"/>
            <a:satOff val="0"/>
            <a:lumOff val="0"/>
            <a:alphaOff val="0"/>
          </a:schemeClr>
        </a:solidFill>
        <a:ln>
          <a:noFill/>
        </a:ln>
        <a:effectLst>
          <a:outerShdw blurRad="38100" dist="25400" dir="54000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In a public cloud model, all major components are outside the enterprise firewall, located in a multitenant infrastructure</a:t>
          </a:r>
        </a:p>
      </dsp:txBody>
      <dsp:txXfrm>
        <a:off x="3135850" y="3326949"/>
        <a:ext cx="2129350" cy="1246584"/>
      </dsp:txXfrm>
    </dsp:sp>
    <dsp:sp modelId="{6D616CB3-2BC9-2246-8FF1-836E45CE3DD5}">
      <dsp:nvSpPr>
        <dsp:cNvPr id="0" name=""/>
        <dsp:cNvSpPr/>
      </dsp:nvSpPr>
      <dsp:spPr>
        <a:xfrm rot="10800000">
          <a:off x="2434992" y="3676584"/>
          <a:ext cx="467866" cy="547315"/>
        </a:xfrm>
        <a:prstGeom prst="rightArrow">
          <a:avLst>
            <a:gd name="adj1" fmla="val 60000"/>
            <a:gd name="adj2" fmla="val 50000"/>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10800000">
        <a:off x="2575352" y="3786047"/>
        <a:ext cx="327506" cy="328389"/>
      </dsp:txXfrm>
    </dsp:sp>
    <dsp:sp modelId="{6FF6686B-14C7-974F-ACA8-E67F27AE60DF}">
      <dsp:nvSpPr>
        <dsp:cNvPr id="0" name=""/>
        <dsp:cNvSpPr/>
      </dsp:nvSpPr>
      <dsp:spPr>
        <a:xfrm>
          <a:off x="7383" y="3288166"/>
          <a:ext cx="2206916" cy="1324150"/>
        </a:xfrm>
        <a:prstGeom prst="roundRect">
          <a:avLst>
            <a:gd name="adj" fmla="val 10000"/>
          </a:avLst>
        </a:prstGeom>
        <a:solidFill>
          <a:schemeClr val="accent2">
            <a:hueOff val="0"/>
            <a:satOff val="0"/>
            <a:lumOff val="0"/>
            <a:alphaOff val="0"/>
          </a:schemeClr>
        </a:solidFill>
        <a:ln>
          <a:noFill/>
        </a:ln>
        <a:effectLst>
          <a:outerShdw blurRad="38100" dist="25400" dir="54000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Applications and storage are made available over the Internet via secured IP, and can be free or offered at a pay-per-usage fee </a:t>
          </a:r>
        </a:p>
      </dsp:txBody>
      <dsp:txXfrm>
        <a:off x="46166" y="3326949"/>
        <a:ext cx="2129350" cy="12465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0CC588-62FF-9840-B14D-80E93C00BDC7}">
      <dsp:nvSpPr>
        <dsp:cNvPr id="0" name=""/>
        <dsp:cNvSpPr/>
      </dsp:nvSpPr>
      <dsp:spPr>
        <a:xfrm>
          <a:off x="343051" y="2217"/>
          <a:ext cx="2868618" cy="1721171"/>
        </a:xfrm>
        <a:prstGeom prst="roundRect">
          <a:avLst>
            <a:gd name="adj" fmla="val 10000"/>
          </a:avLst>
        </a:prstGeom>
        <a:solidFill>
          <a:schemeClr val="accent2">
            <a:hueOff val="0"/>
            <a:satOff val="0"/>
            <a:lumOff val="0"/>
            <a:alphaOff val="0"/>
          </a:schemeClr>
        </a:solidFill>
        <a:ln>
          <a:noFill/>
        </a:ln>
        <a:effectLst>
          <a:outerShdw blurRad="38100" dist="25400" dir="54000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While public clouds are inexpensive and scale to meet needs, they typically provide no or lower service level agreements (SLAs) and may not offer the guarantees against data loss or corruption found with private or hybrid cloud offerings</a:t>
          </a:r>
        </a:p>
      </dsp:txBody>
      <dsp:txXfrm>
        <a:off x="393462" y="52628"/>
        <a:ext cx="2767796" cy="1620349"/>
      </dsp:txXfrm>
    </dsp:sp>
    <dsp:sp modelId="{FCC2D49B-DCA8-AF4A-B773-5EC6F0334483}">
      <dsp:nvSpPr>
        <dsp:cNvPr id="0" name=""/>
        <dsp:cNvSpPr/>
      </dsp:nvSpPr>
      <dsp:spPr>
        <a:xfrm>
          <a:off x="3464108" y="507094"/>
          <a:ext cx="608147" cy="711417"/>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3464108" y="649377"/>
        <a:ext cx="425703" cy="426851"/>
      </dsp:txXfrm>
    </dsp:sp>
    <dsp:sp modelId="{69E36002-3C08-B047-A5D2-EE4AD6CEB0FB}">
      <dsp:nvSpPr>
        <dsp:cNvPr id="0" name=""/>
        <dsp:cNvSpPr/>
      </dsp:nvSpPr>
      <dsp:spPr>
        <a:xfrm>
          <a:off x="4359117" y="2217"/>
          <a:ext cx="2868618" cy="1721171"/>
        </a:xfrm>
        <a:prstGeom prst="roundRect">
          <a:avLst>
            <a:gd name="adj" fmla="val 10000"/>
          </a:avLst>
        </a:prstGeom>
        <a:solidFill>
          <a:schemeClr val="accent3">
            <a:hueOff val="0"/>
            <a:satOff val="0"/>
            <a:lumOff val="0"/>
            <a:alphaOff val="0"/>
          </a:schemeClr>
        </a:solidFill>
        <a:ln>
          <a:noFill/>
        </a:ln>
        <a:effectLst>
          <a:outerShdw blurRad="38100" dist="25400" dir="54000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tx1"/>
              </a:solidFill>
            </a:rPr>
            <a:t>The public IaaS clouds do not necessarily provide for restrictions and compliance with privacy laws, which remain the responsibility of the subscriber or corporate end user </a:t>
          </a:r>
        </a:p>
      </dsp:txBody>
      <dsp:txXfrm>
        <a:off x="4409528" y="52628"/>
        <a:ext cx="2767796" cy="1620349"/>
      </dsp:txXfrm>
    </dsp:sp>
    <dsp:sp modelId="{4A5FD433-E661-3D4F-8254-45A643CE40E8}">
      <dsp:nvSpPr>
        <dsp:cNvPr id="0" name=""/>
        <dsp:cNvSpPr/>
      </dsp:nvSpPr>
      <dsp:spPr>
        <a:xfrm rot="5400000">
          <a:off x="5489352" y="1924192"/>
          <a:ext cx="608147" cy="711417"/>
        </a:xfrm>
        <a:prstGeom prst="rightArrow">
          <a:avLst>
            <a:gd name="adj1" fmla="val 60000"/>
            <a:gd name="adj2" fmla="val 5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5400000">
        <a:off x="5580000" y="1975827"/>
        <a:ext cx="426851" cy="425703"/>
      </dsp:txXfrm>
    </dsp:sp>
    <dsp:sp modelId="{50513997-F2D0-324A-AEB3-1CF5A37896F7}">
      <dsp:nvSpPr>
        <dsp:cNvPr id="0" name=""/>
        <dsp:cNvSpPr/>
      </dsp:nvSpPr>
      <dsp:spPr>
        <a:xfrm>
          <a:off x="4359117" y="2870836"/>
          <a:ext cx="2868618" cy="1721171"/>
        </a:xfrm>
        <a:prstGeom prst="roundRect">
          <a:avLst>
            <a:gd name="adj" fmla="val 10000"/>
          </a:avLst>
        </a:prstGeom>
        <a:solidFill>
          <a:schemeClr val="accent4">
            <a:hueOff val="0"/>
            <a:satOff val="0"/>
            <a:lumOff val="0"/>
            <a:alphaOff val="0"/>
          </a:schemeClr>
        </a:solidFill>
        <a:ln>
          <a:noFill/>
        </a:ln>
        <a:effectLst>
          <a:outerShdw blurRad="38100" dist="25400" dir="54000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bg1"/>
              </a:solidFill>
            </a:rPr>
            <a:t>The major advantage of the public cloud is cost</a:t>
          </a:r>
        </a:p>
      </dsp:txBody>
      <dsp:txXfrm>
        <a:off x="4409528" y="2921247"/>
        <a:ext cx="2767796" cy="1620349"/>
      </dsp:txXfrm>
    </dsp:sp>
    <dsp:sp modelId="{46E8F918-706C-EE42-A8C2-C2B470969903}">
      <dsp:nvSpPr>
        <dsp:cNvPr id="0" name=""/>
        <dsp:cNvSpPr/>
      </dsp:nvSpPr>
      <dsp:spPr>
        <a:xfrm rot="10800000">
          <a:off x="3498531" y="3375713"/>
          <a:ext cx="608147" cy="711417"/>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rot="10800000">
        <a:off x="3680975" y="3517996"/>
        <a:ext cx="425703" cy="426851"/>
      </dsp:txXfrm>
    </dsp:sp>
    <dsp:sp modelId="{E4762A56-C636-6649-8EFF-9A1AFA1028B4}">
      <dsp:nvSpPr>
        <dsp:cNvPr id="0" name=""/>
        <dsp:cNvSpPr/>
      </dsp:nvSpPr>
      <dsp:spPr>
        <a:xfrm>
          <a:off x="343051" y="2870836"/>
          <a:ext cx="2868618" cy="1721171"/>
        </a:xfrm>
        <a:prstGeom prst="roundRect">
          <a:avLst>
            <a:gd name="adj" fmla="val 10000"/>
          </a:avLst>
        </a:prstGeom>
        <a:solidFill>
          <a:schemeClr val="accent5">
            <a:hueOff val="0"/>
            <a:satOff val="0"/>
            <a:lumOff val="0"/>
            <a:alphaOff val="0"/>
          </a:schemeClr>
        </a:solidFill>
        <a:ln>
          <a:noFill/>
        </a:ln>
        <a:effectLst>
          <a:outerShdw blurRad="38100" dist="25400" dir="54000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tx1"/>
              </a:solidFill>
            </a:rPr>
            <a:t>The principal concern is security </a:t>
          </a:r>
        </a:p>
      </dsp:txBody>
      <dsp:txXfrm>
        <a:off x="393462" y="2921247"/>
        <a:ext cx="2767796" cy="162034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1635F-35FA-6C4D-8381-535AA5F8A52F}">
      <dsp:nvSpPr>
        <dsp:cNvPr id="0" name=""/>
        <dsp:cNvSpPr/>
      </dsp:nvSpPr>
      <dsp:spPr>
        <a:xfrm rot="16200000">
          <a:off x="590" y="415542"/>
          <a:ext cx="4077463" cy="4077463"/>
        </a:xfrm>
        <a:prstGeom prst="downArrow">
          <a:avLst>
            <a:gd name="adj1" fmla="val 50000"/>
            <a:gd name="adj2" fmla="val 35000"/>
          </a:avLst>
        </a:prstGeom>
        <a:solidFill>
          <a:schemeClr val="accent1">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a:t>The </a:t>
          </a:r>
          <a:r>
            <a:rPr lang="en-US" sz="1600" i="1" kern="1200"/>
            <a:t>hybrid cloud </a:t>
          </a:r>
          <a:r>
            <a:rPr lang="en-US" sz="1600" kern="1200"/>
            <a:t>infrastructure is a composition of two or more clouds (private, community, or public) that remain unique entities but are bound together by standardized or proprietary technology that enables data and application portability</a:t>
          </a:r>
        </a:p>
      </dsp:txBody>
      <dsp:txXfrm rot="5400000">
        <a:off x="590" y="1434908"/>
        <a:ext cx="3363907" cy="2038731"/>
      </dsp:txXfrm>
    </dsp:sp>
    <dsp:sp modelId="{FDE7B63F-604C-6645-8282-31D2E9524E0F}">
      <dsp:nvSpPr>
        <dsp:cNvPr id="0" name=""/>
        <dsp:cNvSpPr/>
      </dsp:nvSpPr>
      <dsp:spPr>
        <a:xfrm rot="5400000">
          <a:off x="4322998" y="415542"/>
          <a:ext cx="4077463" cy="4077463"/>
        </a:xfrm>
        <a:prstGeom prst="downArrow">
          <a:avLst>
            <a:gd name="adj1" fmla="val 50000"/>
            <a:gd name="adj2" fmla="val 35000"/>
          </a:avLst>
        </a:prstGeom>
        <a:solidFill>
          <a:schemeClr val="accent1">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a:t>With a hybrid cloud solution, sensitive information can be placed in a private area of the cloud, and less sensitive data can take advantage of the benefits of the public cloud </a:t>
          </a:r>
        </a:p>
      </dsp:txBody>
      <dsp:txXfrm rot="-5400000">
        <a:off x="5036554" y="1434908"/>
        <a:ext cx="3363907" cy="203873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3F7F96-1335-7F49-A95F-26ECDB22C5DC}">
      <dsp:nvSpPr>
        <dsp:cNvPr id="0" name=""/>
        <dsp:cNvSpPr/>
      </dsp:nvSpPr>
      <dsp:spPr>
        <a:xfrm>
          <a:off x="2955966" y="63594"/>
          <a:ext cx="3052554" cy="3052554"/>
        </a:xfrm>
        <a:prstGeom prst="ellipse">
          <a:avLst/>
        </a:prstGeom>
        <a:solidFill>
          <a:schemeClr val="accent1">
            <a:shade val="80000"/>
            <a:alpha val="50000"/>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kern="1200" dirty="0"/>
            <a:t>The term </a:t>
          </a:r>
          <a:r>
            <a:rPr lang="en-US" sz="1300" i="1" kern="1200" dirty="0"/>
            <a:t>system vulnerabilities </a:t>
          </a:r>
          <a:r>
            <a:rPr lang="en-US" sz="1300" kern="1200" dirty="0"/>
            <a:t>refers to exploitable bugs or weakness in the operating system and other system software on platforms that constitute the cloud infrastructure</a:t>
          </a:r>
        </a:p>
      </dsp:txBody>
      <dsp:txXfrm>
        <a:off x="3362974" y="597791"/>
        <a:ext cx="2238539" cy="1373649"/>
      </dsp:txXfrm>
    </dsp:sp>
    <dsp:sp modelId="{29D682E4-837A-0248-A0DD-1EC7E3929EAA}">
      <dsp:nvSpPr>
        <dsp:cNvPr id="0" name=""/>
        <dsp:cNvSpPr/>
      </dsp:nvSpPr>
      <dsp:spPr>
        <a:xfrm>
          <a:off x="4057430" y="1971441"/>
          <a:ext cx="3052554" cy="3052554"/>
        </a:xfrm>
        <a:prstGeom prst="ellipse">
          <a:avLst/>
        </a:prstGeom>
        <a:solidFill>
          <a:schemeClr val="accent1">
            <a:shade val="80000"/>
            <a:alpha val="50000"/>
            <a:hueOff val="-132100"/>
            <a:satOff val="2130"/>
            <a:lumOff val="18626"/>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kern="1200"/>
            <a:t>System vulnerabilities can be exploited by hackers and malicious software across a shared cloud environment</a:t>
          </a:r>
        </a:p>
      </dsp:txBody>
      <dsp:txXfrm>
        <a:off x="4991002" y="2760017"/>
        <a:ext cx="1831532" cy="1678904"/>
      </dsp:txXfrm>
    </dsp:sp>
    <dsp:sp modelId="{51D79FDD-9F98-B74B-94A7-CBF50AB5DB68}">
      <dsp:nvSpPr>
        <dsp:cNvPr id="0" name=""/>
        <dsp:cNvSpPr/>
      </dsp:nvSpPr>
      <dsp:spPr>
        <a:xfrm>
          <a:off x="1854503" y="1971441"/>
          <a:ext cx="3052554" cy="3052554"/>
        </a:xfrm>
        <a:prstGeom prst="ellipse">
          <a:avLst/>
        </a:prstGeom>
        <a:solidFill>
          <a:schemeClr val="accent1">
            <a:shade val="80000"/>
            <a:alpha val="50000"/>
            <a:hueOff val="-132100"/>
            <a:satOff val="2130"/>
            <a:lumOff val="18626"/>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1">
          <a:noAutofit/>
        </a:bodyPr>
        <a:lstStyle/>
        <a:p>
          <a:pPr marL="0" lvl="0" indent="0" algn="l" defTabSz="577850">
            <a:lnSpc>
              <a:spcPct val="90000"/>
            </a:lnSpc>
            <a:spcBef>
              <a:spcPct val="0"/>
            </a:spcBef>
            <a:spcAft>
              <a:spcPct val="35000"/>
            </a:spcAft>
            <a:buNone/>
          </a:pPr>
          <a:r>
            <a:rPr lang="en-US" sz="1300" kern="1200"/>
            <a:t>Countering system vulnerabilities is an ongoing technical and management process that involves </a:t>
          </a:r>
        </a:p>
        <a:p>
          <a:pPr marL="57150" lvl="1" indent="-57150" algn="l" defTabSz="444500">
            <a:lnSpc>
              <a:spcPct val="90000"/>
            </a:lnSpc>
            <a:spcBef>
              <a:spcPct val="0"/>
            </a:spcBef>
            <a:spcAft>
              <a:spcPct val="15000"/>
            </a:spcAft>
            <a:buChar char="•"/>
          </a:pPr>
          <a:r>
            <a:rPr lang="en-US" sz="1000" kern="1200" dirty="0"/>
            <a:t>Risk analysis and management</a:t>
          </a:r>
        </a:p>
        <a:p>
          <a:pPr marL="57150" lvl="1" indent="-57150" algn="l" defTabSz="444500">
            <a:lnSpc>
              <a:spcPct val="90000"/>
            </a:lnSpc>
            <a:spcBef>
              <a:spcPct val="0"/>
            </a:spcBef>
            <a:spcAft>
              <a:spcPct val="15000"/>
            </a:spcAft>
            <a:buChar char="•"/>
          </a:pPr>
          <a:r>
            <a:rPr lang="en-US" sz="1000" kern="1200" dirty="0"/>
            <a:t>Regular vulnerability detection</a:t>
          </a:r>
        </a:p>
        <a:p>
          <a:pPr marL="57150" lvl="1" indent="-57150" algn="l" defTabSz="444500">
            <a:lnSpc>
              <a:spcPct val="90000"/>
            </a:lnSpc>
            <a:spcBef>
              <a:spcPct val="0"/>
            </a:spcBef>
            <a:spcAft>
              <a:spcPct val="15000"/>
            </a:spcAft>
            <a:buChar char="•"/>
          </a:pPr>
          <a:r>
            <a:rPr lang="en-US" sz="1000" kern="1200" dirty="0"/>
            <a:t>Patch management</a:t>
          </a:r>
        </a:p>
        <a:p>
          <a:pPr marL="57150" lvl="1" indent="-57150" algn="l" defTabSz="444500">
            <a:lnSpc>
              <a:spcPct val="90000"/>
            </a:lnSpc>
            <a:spcBef>
              <a:spcPct val="0"/>
            </a:spcBef>
            <a:spcAft>
              <a:spcPct val="15000"/>
            </a:spcAft>
            <a:buChar char="•"/>
          </a:pPr>
          <a:r>
            <a:rPr lang="en-US" sz="1000" kern="1200" dirty="0"/>
            <a:t>IT staff training</a:t>
          </a:r>
        </a:p>
      </dsp:txBody>
      <dsp:txXfrm>
        <a:off x="2141952" y="2760017"/>
        <a:ext cx="1831532" cy="167890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6C55ED-9E3B-C44A-AC91-0A5CBA2D2131}">
      <dsp:nvSpPr>
        <dsp:cNvPr id="0" name=""/>
        <dsp:cNvSpPr/>
      </dsp:nvSpPr>
      <dsp:spPr>
        <a:xfrm rot="16200000">
          <a:off x="-1484265" y="1486090"/>
          <a:ext cx="4763219" cy="1791038"/>
        </a:xfrm>
        <a:prstGeom prst="flowChartManualOperation">
          <a:avLst/>
        </a:prstGeom>
        <a:solidFill>
          <a:schemeClr val="accent1">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07950" tIns="0" rIns="109187" bIns="0" numCol="1" spcCol="1270" anchor="ctr" anchorCtr="0">
          <a:noAutofit/>
        </a:bodyPr>
        <a:lstStyle/>
        <a:p>
          <a:pPr marL="0" lvl="0" indent="0" algn="ctr" defTabSz="755650">
            <a:lnSpc>
              <a:spcPct val="90000"/>
            </a:lnSpc>
            <a:spcBef>
              <a:spcPct val="0"/>
            </a:spcBef>
            <a:spcAft>
              <a:spcPct val="35000"/>
            </a:spcAft>
            <a:buNone/>
          </a:pPr>
          <a:r>
            <a:rPr lang="en-US" sz="1700" kern="1200"/>
            <a:t>A network attack in which an unauthorized person gains access to a network and stays there undetected for a long period of time </a:t>
          </a:r>
        </a:p>
      </dsp:txBody>
      <dsp:txXfrm rot="5400000">
        <a:off x="1825" y="952644"/>
        <a:ext cx="1791038" cy="2857931"/>
      </dsp:txXfrm>
    </dsp:sp>
    <dsp:sp modelId="{940BEE63-CB77-DC49-B070-986FACF8E9AD}">
      <dsp:nvSpPr>
        <dsp:cNvPr id="0" name=""/>
        <dsp:cNvSpPr/>
      </dsp:nvSpPr>
      <dsp:spPr>
        <a:xfrm rot="16200000">
          <a:off x="441100" y="1486090"/>
          <a:ext cx="4763219" cy="1791038"/>
        </a:xfrm>
        <a:prstGeom prst="flowChartManualOperation">
          <a:avLst/>
        </a:prstGeom>
        <a:solidFill>
          <a:schemeClr val="accent1">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07950" tIns="0" rIns="109187" bIns="0" numCol="1" spcCol="1270" anchor="ctr" anchorCtr="0">
          <a:noAutofit/>
        </a:bodyPr>
        <a:lstStyle/>
        <a:p>
          <a:pPr marL="0" lvl="0" indent="0" algn="ctr" defTabSz="755650">
            <a:lnSpc>
              <a:spcPct val="90000"/>
            </a:lnSpc>
            <a:spcBef>
              <a:spcPct val="0"/>
            </a:spcBef>
            <a:spcAft>
              <a:spcPct val="35000"/>
            </a:spcAft>
            <a:buNone/>
          </a:pPr>
          <a:r>
            <a:rPr lang="en-US" sz="1700" kern="1200"/>
            <a:t>The intention of an APT attack is to steal data rather than to cause damage to the network or organization </a:t>
          </a:r>
        </a:p>
      </dsp:txBody>
      <dsp:txXfrm rot="5400000">
        <a:off x="1927190" y="952644"/>
        <a:ext cx="1791038" cy="2857931"/>
      </dsp:txXfrm>
    </dsp:sp>
    <dsp:sp modelId="{E8A192CE-3F7F-9A46-B3CD-F53DFA3A9780}">
      <dsp:nvSpPr>
        <dsp:cNvPr id="0" name=""/>
        <dsp:cNvSpPr/>
      </dsp:nvSpPr>
      <dsp:spPr>
        <a:xfrm rot="16200000">
          <a:off x="2366467" y="1486090"/>
          <a:ext cx="4763219" cy="1791038"/>
        </a:xfrm>
        <a:prstGeom prst="flowChartManualOperation">
          <a:avLst/>
        </a:prstGeom>
        <a:solidFill>
          <a:schemeClr val="accent1">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07950" tIns="0" rIns="109187" bIns="0" numCol="1" spcCol="1270" anchor="ctr" anchorCtr="0">
          <a:noAutofit/>
        </a:bodyPr>
        <a:lstStyle/>
        <a:p>
          <a:pPr marL="0" lvl="0" indent="0" algn="ctr" defTabSz="755650">
            <a:lnSpc>
              <a:spcPct val="90000"/>
            </a:lnSpc>
            <a:spcBef>
              <a:spcPct val="0"/>
            </a:spcBef>
            <a:spcAft>
              <a:spcPct val="35000"/>
            </a:spcAft>
            <a:buNone/>
          </a:pPr>
          <a:r>
            <a:rPr lang="en-US" sz="1700" kern="1200"/>
            <a:t>APT attacks target organizations in sectors with high-value information, such as national defense, manufacturing, and the financial industry</a:t>
          </a:r>
        </a:p>
      </dsp:txBody>
      <dsp:txXfrm rot="5400000">
        <a:off x="3852557" y="952644"/>
        <a:ext cx="1791038" cy="2857931"/>
      </dsp:txXfrm>
    </dsp:sp>
    <dsp:sp modelId="{CCFCD33C-0728-824B-BFF2-A853E6AEA3CA}">
      <dsp:nvSpPr>
        <dsp:cNvPr id="0" name=""/>
        <dsp:cNvSpPr/>
      </dsp:nvSpPr>
      <dsp:spPr>
        <a:xfrm rot="16200000">
          <a:off x="4291833" y="1486090"/>
          <a:ext cx="4763219" cy="1791038"/>
        </a:xfrm>
        <a:prstGeom prst="flowChartManualOperation">
          <a:avLst/>
        </a:prstGeom>
        <a:solidFill>
          <a:schemeClr val="accent1">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07950" tIns="0" rIns="109187" bIns="0" numCol="1" spcCol="1270" anchor="ctr" anchorCtr="0">
          <a:noAutofit/>
        </a:bodyPr>
        <a:lstStyle/>
        <a:p>
          <a:pPr marL="0" lvl="0" indent="0" algn="ctr" defTabSz="755650">
            <a:lnSpc>
              <a:spcPct val="90000"/>
            </a:lnSpc>
            <a:spcBef>
              <a:spcPct val="0"/>
            </a:spcBef>
            <a:spcAft>
              <a:spcPct val="35000"/>
            </a:spcAft>
            <a:buNone/>
          </a:pPr>
          <a:r>
            <a:rPr lang="en-US" sz="1700" kern="1200"/>
            <a:t>APTs differ from other types of attack by their careful target selection, and persistent, often stealthy, intrusion efforts over extended periods</a:t>
          </a:r>
        </a:p>
      </dsp:txBody>
      <dsp:txXfrm rot="5400000">
        <a:off x="5777923" y="952644"/>
        <a:ext cx="1791038" cy="285793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128AA2-81A1-6E4E-88D5-46F71D9012D8}">
      <dsp:nvSpPr>
        <dsp:cNvPr id="0" name=""/>
        <dsp:cNvSpPr/>
      </dsp:nvSpPr>
      <dsp:spPr>
        <a:xfrm>
          <a:off x="4143" y="1826136"/>
          <a:ext cx="3426952" cy="1713476"/>
        </a:xfrm>
        <a:prstGeom prst="roundRect">
          <a:avLst>
            <a:gd name="adj" fmla="val 10000"/>
          </a:avLst>
        </a:prstGeom>
        <a:solidFill>
          <a:schemeClr val="accent3">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solidFill>
                <a:schemeClr val="tx1"/>
              </a:solidFill>
            </a:rPr>
            <a:t>The principle countermeasure for such threats is the effective use of threat intelligence</a:t>
          </a:r>
        </a:p>
      </dsp:txBody>
      <dsp:txXfrm>
        <a:off x="54329" y="1876322"/>
        <a:ext cx="3326580" cy="1613104"/>
      </dsp:txXfrm>
    </dsp:sp>
    <dsp:sp modelId="{F92D52F2-7628-2A4B-9962-A07E77A93625}">
      <dsp:nvSpPr>
        <dsp:cNvPr id="0" name=""/>
        <dsp:cNvSpPr/>
      </dsp:nvSpPr>
      <dsp:spPr>
        <a:xfrm rot="19457599">
          <a:off x="3272425" y="2161509"/>
          <a:ext cx="1688122" cy="57480"/>
        </a:xfrm>
        <a:custGeom>
          <a:avLst/>
          <a:gdLst/>
          <a:ahLst/>
          <a:cxnLst/>
          <a:rect l="0" t="0" r="0" b="0"/>
          <a:pathLst>
            <a:path>
              <a:moveTo>
                <a:pt x="0" y="28740"/>
              </a:moveTo>
              <a:lnTo>
                <a:pt x="1688122" y="28740"/>
              </a:lnTo>
            </a:path>
          </a:pathLst>
        </a:custGeom>
        <a:noFill/>
        <a:ln w="50800" cap="flat" cmpd="sng" algn="ctr">
          <a:solidFill>
            <a:schemeClr val="accent5">
              <a:hueOff val="0"/>
              <a:satOff val="0"/>
              <a:lumOff val="0"/>
              <a:alphaOff val="0"/>
            </a:schemeClr>
          </a:solidFill>
          <a:prstDash val="solid"/>
          <a:miter/>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4074283" y="2148046"/>
        <a:ext cx="84406" cy="84406"/>
      </dsp:txXfrm>
    </dsp:sp>
    <dsp:sp modelId="{8F8BED48-C743-484F-83FE-08014F24E45A}">
      <dsp:nvSpPr>
        <dsp:cNvPr id="0" name=""/>
        <dsp:cNvSpPr/>
      </dsp:nvSpPr>
      <dsp:spPr>
        <a:xfrm>
          <a:off x="4801877" y="840887"/>
          <a:ext cx="3426952" cy="1713476"/>
        </a:xfrm>
        <a:prstGeom prst="roundRect">
          <a:avLst>
            <a:gd name="adj" fmla="val 10000"/>
          </a:avLst>
        </a:prstGeom>
        <a:solidFill>
          <a:schemeClr val="accent5">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solidFill>
                <a:schemeClr val="tx1"/>
              </a:solidFill>
            </a:rPr>
            <a:t>Threat intelligence is helping organizations understand the risks of the most common and severe external threats, such as advanced persistent threats (APTs), exploits, and zero-day threats</a:t>
          </a:r>
        </a:p>
      </dsp:txBody>
      <dsp:txXfrm>
        <a:off x="4852063" y="891073"/>
        <a:ext cx="3326580" cy="1613104"/>
      </dsp:txXfrm>
    </dsp:sp>
    <dsp:sp modelId="{A78B84AB-A464-4A48-9F07-EE5C3F8D2730}">
      <dsp:nvSpPr>
        <dsp:cNvPr id="0" name=""/>
        <dsp:cNvSpPr/>
      </dsp:nvSpPr>
      <dsp:spPr>
        <a:xfrm rot="2142401">
          <a:off x="3272425" y="3146758"/>
          <a:ext cx="1688122" cy="57480"/>
        </a:xfrm>
        <a:custGeom>
          <a:avLst/>
          <a:gdLst/>
          <a:ahLst/>
          <a:cxnLst/>
          <a:rect l="0" t="0" r="0" b="0"/>
          <a:pathLst>
            <a:path>
              <a:moveTo>
                <a:pt x="0" y="28740"/>
              </a:moveTo>
              <a:lnTo>
                <a:pt x="1688122" y="28740"/>
              </a:lnTo>
            </a:path>
          </a:pathLst>
        </a:custGeom>
        <a:noFill/>
        <a:ln w="50800" cap="flat" cmpd="sng" algn="ctr">
          <a:solidFill>
            <a:schemeClr val="accent5">
              <a:hueOff val="0"/>
              <a:satOff val="0"/>
              <a:lumOff val="0"/>
              <a:alphaOff val="0"/>
            </a:schemeClr>
          </a:solidFill>
          <a:prstDash val="solid"/>
          <a:miter/>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4074283" y="3133295"/>
        <a:ext cx="84406" cy="84406"/>
      </dsp:txXfrm>
    </dsp:sp>
    <dsp:sp modelId="{082F1446-4520-5649-B7B8-4362D1FA3542}">
      <dsp:nvSpPr>
        <dsp:cNvPr id="0" name=""/>
        <dsp:cNvSpPr/>
      </dsp:nvSpPr>
      <dsp:spPr>
        <a:xfrm>
          <a:off x="4801877" y="2811385"/>
          <a:ext cx="3426952" cy="1713476"/>
        </a:xfrm>
        <a:prstGeom prst="roundRect">
          <a:avLst>
            <a:gd name="adj" fmla="val 10000"/>
          </a:avLst>
        </a:prstGeom>
        <a:solidFill>
          <a:schemeClr val="accent5">
            <a:hueOff val="0"/>
            <a:satOff val="0"/>
            <a:lumOff val="0"/>
            <a:alphaOff val="0"/>
          </a:schemeClr>
        </a:solidFill>
        <a:ln w="50800" cap="flat" cmpd="sng" algn="ctr">
          <a:solidFill>
            <a:schemeClr val="l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solidFill>
                <a:schemeClr val="tx1"/>
              </a:solidFill>
            </a:rPr>
            <a:t>Threat intelligence includes in-depth information about specific threats to help an organization protect itself from the types of attacks that could do them the most damage</a:t>
          </a:r>
        </a:p>
      </dsp:txBody>
      <dsp:txXfrm>
        <a:off x="4852063" y="2861571"/>
        <a:ext cx="3326580" cy="161310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38302B-D3A6-C746-A911-0D9DE9320C27}">
      <dsp:nvSpPr>
        <dsp:cNvPr id="0" name=""/>
        <dsp:cNvSpPr/>
      </dsp:nvSpPr>
      <dsp:spPr>
        <a:xfrm rot="5400000">
          <a:off x="558789" y="1752689"/>
          <a:ext cx="1676179" cy="2789124"/>
        </a:xfrm>
        <a:prstGeom prst="corner">
          <a:avLst>
            <a:gd name="adj1" fmla="val 16120"/>
            <a:gd name="adj2" fmla="val 16110"/>
          </a:avLst>
        </a:prstGeom>
        <a:solidFill>
          <a:schemeClr val="accent1">
            <a:hueOff val="0"/>
            <a:satOff val="0"/>
            <a:lumOff val="0"/>
            <a:alphaOff val="0"/>
          </a:schemeClr>
        </a:solidFill>
        <a:ln w="50800" cap="flat" cmpd="sng" algn="ctr">
          <a:solidFill>
            <a:schemeClr val="accen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sp>
    <dsp:sp modelId="{9A40AA42-758F-F44B-A80A-8332C037E265}">
      <dsp:nvSpPr>
        <dsp:cNvPr id="0" name=""/>
        <dsp:cNvSpPr/>
      </dsp:nvSpPr>
      <dsp:spPr>
        <a:xfrm>
          <a:off x="278993" y="2586037"/>
          <a:ext cx="2518037" cy="2207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Data loss refers to the permanent loss of CSC data that are stored in the cloud through accidental or malicious deletion of data and backup copies from cloud storage</a:t>
          </a:r>
        </a:p>
      </dsp:txBody>
      <dsp:txXfrm>
        <a:off x="278993" y="2586037"/>
        <a:ext cx="2518037" cy="2207207"/>
      </dsp:txXfrm>
    </dsp:sp>
    <dsp:sp modelId="{6F140B27-3B52-224F-97BF-8B30777E976C}">
      <dsp:nvSpPr>
        <dsp:cNvPr id="0" name=""/>
        <dsp:cNvSpPr/>
      </dsp:nvSpPr>
      <dsp:spPr>
        <a:xfrm>
          <a:off x="2321929" y="1547351"/>
          <a:ext cx="475101" cy="475101"/>
        </a:xfrm>
        <a:prstGeom prst="triangle">
          <a:avLst>
            <a:gd name="adj" fmla="val 100000"/>
          </a:avLst>
        </a:prstGeom>
        <a:solidFill>
          <a:schemeClr val="accent1">
            <a:hueOff val="0"/>
            <a:satOff val="0"/>
            <a:lumOff val="0"/>
            <a:alphaOff val="0"/>
          </a:schemeClr>
        </a:solidFill>
        <a:ln w="50800" cap="flat" cmpd="sng" algn="ctr">
          <a:solidFill>
            <a:schemeClr val="accen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sp>
    <dsp:sp modelId="{B3AFD6D9-FF9E-3247-926F-E7D2D3574E70}">
      <dsp:nvSpPr>
        <dsp:cNvPr id="0" name=""/>
        <dsp:cNvSpPr/>
      </dsp:nvSpPr>
      <dsp:spPr>
        <a:xfrm rot="5400000">
          <a:off x="3641359" y="989904"/>
          <a:ext cx="1676179" cy="2789124"/>
        </a:xfrm>
        <a:prstGeom prst="corner">
          <a:avLst>
            <a:gd name="adj1" fmla="val 16120"/>
            <a:gd name="adj2" fmla="val 16110"/>
          </a:avLst>
        </a:prstGeom>
        <a:solidFill>
          <a:schemeClr val="accent1">
            <a:hueOff val="0"/>
            <a:satOff val="0"/>
            <a:lumOff val="0"/>
            <a:alphaOff val="0"/>
          </a:schemeClr>
        </a:solidFill>
        <a:ln w="50800" cap="flat" cmpd="sng" algn="ctr">
          <a:solidFill>
            <a:schemeClr val="accen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sp>
    <dsp:sp modelId="{AFBE4A23-4959-0A47-8907-56F147A60E20}">
      <dsp:nvSpPr>
        <dsp:cNvPr id="0" name=""/>
        <dsp:cNvSpPr/>
      </dsp:nvSpPr>
      <dsp:spPr>
        <a:xfrm>
          <a:off x="3361563" y="1823252"/>
          <a:ext cx="2518037" cy="2207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To counter this threat, the CSC should be assured that the CSP has a thorough redundancy scheme with regular backups, including geographic redundancy</a:t>
          </a:r>
        </a:p>
      </dsp:txBody>
      <dsp:txXfrm>
        <a:off x="3361563" y="1823252"/>
        <a:ext cx="2518037" cy="2207207"/>
      </dsp:txXfrm>
    </dsp:sp>
    <dsp:sp modelId="{90BF32D7-642C-DE44-AF7C-6C45EB7900C6}">
      <dsp:nvSpPr>
        <dsp:cNvPr id="0" name=""/>
        <dsp:cNvSpPr/>
      </dsp:nvSpPr>
      <dsp:spPr>
        <a:xfrm>
          <a:off x="5404499" y="784566"/>
          <a:ext cx="475101" cy="475101"/>
        </a:xfrm>
        <a:prstGeom prst="triangle">
          <a:avLst>
            <a:gd name="adj" fmla="val 100000"/>
          </a:avLst>
        </a:prstGeom>
        <a:solidFill>
          <a:schemeClr val="accent1">
            <a:hueOff val="0"/>
            <a:satOff val="0"/>
            <a:lumOff val="0"/>
            <a:alphaOff val="0"/>
          </a:schemeClr>
        </a:solidFill>
        <a:ln w="50800" cap="flat" cmpd="sng" algn="ctr">
          <a:solidFill>
            <a:schemeClr val="accen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sp>
    <dsp:sp modelId="{A2FA0CD4-09B6-904C-96E9-754249CD4101}">
      <dsp:nvSpPr>
        <dsp:cNvPr id="0" name=""/>
        <dsp:cNvSpPr/>
      </dsp:nvSpPr>
      <dsp:spPr>
        <a:xfrm rot="5400000">
          <a:off x="6723929" y="227119"/>
          <a:ext cx="1676179" cy="2789124"/>
        </a:xfrm>
        <a:prstGeom prst="corner">
          <a:avLst>
            <a:gd name="adj1" fmla="val 16120"/>
            <a:gd name="adj2" fmla="val 16110"/>
          </a:avLst>
        </a:prstGeom>
        <a:solidFill>
          <a:schemeClr val="accent1">
            <a:hueOff val="0"/>
            <a:satOff val="0"/>
            <a:lumOff val="0"/>
            <a:alphaOff val="0"/>
          </a:schemeClr>
        </a:solidFill>
        <a:ln w="50800" cap="flat" cmpd="sng" algn="ctr">
          <a:solidFill>
            <a:schemeClr val="accent1">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sp>
    <dsp:sp modelId="{A099AAA2-22C0-144B-A9ED-1C8DE38D029C}">
      <dsp:nvSpPr>
        <dsp:cNvPr id="0" name=""/>
        <dsp:cNvSpPr/>
      </dsp:nvSpPr>
      <dsp:spPr>
        <a:xfrm>
          <a:off x="6444133" y="1060467"/>
          <a:ext cx="2518037" cy="2207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t>This may be supplemented by a cloud-to-premise backup so that a recent copy is available at the customer site</a:t>
          </a:r>
        </a:p>
      </dsp:txBody>
      <dsp:txXfrm>
        <a:off x="6444133" y="1060467"/>
        <a:ext cx="2518037" cy="220720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5FA3C9-D078-8C42-B8D5-3B631352E2BB}">
      <dsp:nvSpPr>
        <dsp:cNvPr id="0" name=""/>
        <dsp:cNvSpPr/>
      </dsp:nvSpPr>
      <dsp:spPr>
        <a:xfrm>
          <a:off x="3230" y="440436"/>
          <a:ext cx="1942658" cy="475065"/>
        </a:xfrm>
        <a:prstGeom prst="rect">
          <a:avLst/>
        </a:prstGeom>
        <a:blipFill rotWithShape="1">
          <a:blip xmlns:r="http://schemas.openxmlformats.org/officeDocument/2006/relationships" r:embed="rId1">
            <a:duotone>
              <a:schemeClr val="accent1">
                <a:hueOff val="0"/>
                <a:satOff val="0"/>
                <a:lumOff val="0"/>
                <a:alphaOff val="0"/>
                <a:shade val="70000"/>
                <a:satMod val="120000"/>
              </a:schemeClr>
              <a:schemeClr val="accent1">
                <a:hueOff val="0"/>
                <a:satOff val="0"/>
                <a:lumOff val="0"/>
                <a:alphaOff val="0"/>
                <a:tint val="70000"/>
                <a:satMod val="135000"/>
              </a:schemeClr>
            </a:duotone>
          </a:blip>
          <a:tile tx="0" ty="0" sx="40000" sy="40000" flip="none" algn="tl"/>
        </a:blipFill>
        <a:ln w="38100" cap="flat" cmpd="sng" algn="ctr">
          <a:solidFill>
            <a:schemeClr val="accent1">
              <a:hueOff val="0"/>
              <a:satOff val="0"/>
              <a:lumOff val="0"/>
              <a:alphaOff val="0"/>
            </a:schemeClr>
          </a:solidFill>
          <a:prstDash val="solid"/>
          <a:miter/>
        </a:ln>
        <a:effectLst>
          <a:outerShdw blurRad="38100" dist="25400" dir="5400000" rotWithShape="0">
            <a:srgbClr val="000000">
              <a:alpha val="50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a:t>Verify infrastructure</a:t>
          </a:r>
        </a:p>
      </dsp:txBody>
      <dsp:txXfrm>
        <a:off x="3230" y="440436"/>
        <a:ext cx="1942658" cy="475065"/>
      </dsp:txXfrm>
    </dsp:sp>
    <dsp:sp modelId="{62ACC3E9-D1B9-2C46-BF3D-D3F446E41A4E}">
      <dsp:nvSpPr>
        <dsp:cNvPr id="0" name=""/>
        <dsp:cNvSpPr/>
      </dsp:nvSpPr>
      <dsp:spPr>
        <a:xfrm>
          <a:off x="3230" y="915502"/>
          <a:ext cx="1942658" cy="3479287"/>
        </a:xfrm>
        <a:prstGeom prst="rect">
          <a:avLst/>
        </a:prstGeom>
        <a:solidFill>
          <a:schemeClr val="accent1">
            <a:alpha val="90000"/>
            <a:tint val="40000"/>
            <a:hueOff val="0"/>
            <a:satOff val="0"/>
            <a:lumOff val="0"/>
            <a:alphaOff val="0"/>
          </a:schemeClr>
        </a:solidFill>
        <a:ln w="38100" cap="flat" cmpd="sng" algn="ctr">
          <a:solidFill>
            <a:schemeClr val="accent1">
              <a:alpha val="90000"/>
              <a:tint val="40000"/>
              <a:hueOff val="0"/>
              <a:satOff val="0"/>
              <a:lumOff val="0"/>
              <a:alphaOff val="0"/>
            </a:schemeClr>
          </a:solidFill>
          <a:prstDash val="solid"/>
          <a:miter/>
        </a:ln>
        <a:effectLst>
          <a:outerShdw blurRad="38100" dist="25400" dir="5400000" rotWithShape="0">
            <a:srgbClr val="000000">
              <a:alpha val="50000"/>
            </a:srgbClr>
          </a:outerShdw>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a:t>The CSPs infrastructure consists of facilities, hardware, system and application software, core connectivity, and external network interfaces</a:t>
          </a:r>
        </a:p>
        <a:p>
          <a:pPr marL="114300" lvl="1" indent="-114300" algn="l" defTabSz="577850">
            <a:lnSpc>
              <a:spcPct val="90000"/>
            </a:lnSpc>
            <a:spcBef>
              <a:spcPct val="0"/>
            </a:spcBef>
            <a:spcAft>
              <a:spcPct val="15000"/>
            </a:spcAft>
            <a:buChar char="•"/>
          </a:pPr>
          <a:r>
            <a:rPr lang="en-US" sz="1300" kern="1200"/>
            <a:t>The CSP should rely on standardized, enterprise class equipment, and software with documented integration schemes </a:t>
          </a:r>
        </a:p>
      </dsp:txBody>
      <dsp:txXfrm>
        <a:off x="3230" y="915502"/>
        <a:ext cx="1942658" cy="3479287"/>
      </dsp:txXfrm>
    </dsp:sp>
    <dsp:sp modelId="{464C0E26-323C-DE48-A2AF-0D847595403F}">
      <dsp:nvSpPr>
        <dsp:cNvPr id="0" name=""/>
        <dsp:cNvSpPr/>
      </dsp:nvSpPr>
      <dsp:spPr>
        <a:xfrm>
          <a:off x="2217861" y="440436"/>
          <a:ext cx="1942658" cy="475065"/>
        </a:xfrm>
        <a:prstGeom prst="rect">
          <a:avLst/>
        </a:prstGeom>
        <a:blipFill rotWithShape="1">
          <a:blip xmlns:r="http://schemas.openxmlformats.org/officeDocument/2006/relationships" r:embed="rId1">
            <a:duotone>
              <a:schemeClr val="accent1">
                <a:hueOff val="0"/>
                <a:satOff val="0"/>
                <a:lumOff val="0"/>
                <a:alphaOff val="0"/>
                <a:shade val="70000"/>
                <a:satMod val="120000"/>
              </a:schemeClr>
              <a:schemeClr val="accent1">
                <a:hueOff val="0"/>
                <a:satOff val="0"/>
                <a:lumOff val="0"/>
                <a:alphaOff val="0"/>
                <a:tint val="70000"/>
                <a:satMod val="135000"/>
              </a:schemeClr>
            </a:duotone>
          </a:blip>
          <a:tile tx="0" ty="0" sx="40000" sy="40000" flip="none" algn="tl"/>
        </a:blipFill>
        <a:ln w="38100" cap="flat" cmpd="sng" algn="ctr">
          <a:solidFill>
            <a:schemeClr val="accent1">
              <a:hueOff val="0"/>
              <a:satOff val="0"/>
              <a:lumOff val="0"/>
              <a:alphaOff val="0"/>
            </a:schemeClr>
          </a:solidFill>
          <a:prstDash val="solid"/>
          <a:miter/>
        </a:ln>
        <a:effectLst>
          <a:outerShdw blurRad="38100" dist="25400" dir="5400000" rotWithShape="0">
            <a:srgbClr val="000000">
              <a:alpha val="50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a:t>Verify certification</a:t>
          </a:r>
        </a:p>
      </dsp:txBody>
      <dsp:txXfrm>
        <a:off x="2217861" y="440436"/>
        <a:ext cx="1942658" cy="475065"/>
      </dsp:txXfrm>
    </dsp:sp>
    <dsp:sp modelId="{45098DE1-B9B3-B24B-BBE1-FA1ECAAA203E}">
      <dsp:nvSpPr>
        <dsp:cNvPr id="0" name=""/>
        <dsp:cNvSpPr/>
      </dsp:nvSpPr>
      <dsp:spPr>
        <a:xfrm>
          <a:off x="2217861" y="915502"/>
          <a:ext cx="1942658" cy="3479287"/>
        </a:xfrm>
        <a:prstGeom prst="rect">
          <a:avLst/>
        </a:prstGeom>
        <a:solidFill>
          <a:schemeClr val="accent1">
            <a:alpha val="90000"/>
            <a:tint val="40000"/>
            <a:hueOff val="0"/>
            <a:satOff val="0"/>
            <a:lumOff val="0"/>
            <a:alphaOff val="0"/>
          </a:schemeClr>
        </a:solidFill>
        <a:ln w="38100" cap="flat" cmpd="sng" algn="ctr">
          <a:solidFill>
            <a:schemeClr val="accent1">
              <a:alpha val="90000"/>
              <a:tint val="40000"/>
              <a:hueOff val="0"/>
              <a:satOff val="0"/>
              <a:lumOff val="0"/>
              <a:alphaOff val="0"/>
            </a:schemeClr>
          </a:solidFill>
          <a:prstDash val="solid"/>
          <a:miter/>
        </a:ln>
        <a:effectLst>
          <a:outerShdw blurRad="38100" dist="25400" dir="5400000" rotWithShape="0">
            <a:srgbClr val="000000">
              <a:alpha val="50000"/>
            </a:srgbClr>
          </a:outerShdw>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a:t>At minimum, the CSP should demonstrate that it is in compliance with all relevant security and privacy laws and regulations</a:t>
          </a:r>
        </a:p>
        <a:p>
          <a:pPr marL="114300" lvl="1" indent="-114300" algn="l" defTabSz="577850">
            <a:lnSpc>
              <a:spcPct val="90000"/>
            </a:lnSpc>
            <a:spcBef>
              <a:spcPct val="0"/>
            </a:spcBef>
            <a:spcAft>
              <a:spcPct val="15000"/>
            </a:spcAft>
            <a:buChar char="•"/>
          </a:pPr>
          <a:r>
            <a:rPr lang="en-US" sz="1300" kern="1200"/>
            <a:t>In addition, the CSP should follow industry best practices as documented in numerous NIST documents, specifications from the Cloud Security Alliance, and various industry and standards organization specifications </a:t>
          </a:r>
        </a:p>
      </dsp:txBody>
      <dsp:txXfrm>
        <a:off x="2217861" y="915502"/>
        <a:ext cx="1942658" cy="3479287"/>
      </dsp:txXfrm>
    </dsp:sp>
    <dsp:sp modelId="{6F252E6F-726F-1945-B6DF-AD9CCFD06E67}">
      <dsp:nvSpPr>
        <dsp:cNvPr id="0" name=""/>
        <dsp:cNvSpPr/>
      </dsp:nvSpPr>
      <dsp:spPr>
        <a:xfrm>
          <a:off x="4432493" y="440436"/>
          <a:ext cx="1942658" cy="475065"/>
        </a:xfrm>
        <a:prstGeom prst="rect">
          <a:avLst/>
        </a:prstGeom>
        <a:blipFill rotWithShape="1">
          <a:blip xmlns:r="http://schemas.openxmlformats.org/officeDocument/2006/relationships" r:embed="rId1">
            <a:duotone>
              <a:schemeClr val="accent1">
                <a:hueOff val="0"/>
                <a:satOff val="0"/>
                <a:lumOff val="0"/>
                <a:alphaOff val="0"/>
                <a:shade val="70000"/>
                <a:satMod val="120000"/>
              </a:schemeClr>
              <a:schemeClr val="accent1">
                <a:hueOff val="0"/>
                <a:satOff val="0"/>
                <a:lumOff val="0"/>
                <a:alphaOff val="0"/>
                <a:tint val="70000"/>
                <a:satMod val="135000"/>
              </a:schemeClr>
            </a:duotone>
          </a:blip>
          <a:tile tx="0" ty="0" sx="40000" sy="40000" flip="none" algn="tl"/>
        </a:blipFill>
        <a:ln w="38100" cap="flat" cmpd="sng" algn="ctr">
          <a:solidFill>
            <a:schemeClr val="accent1">
              <a:hueOff val="0"/>
              <a:satOff val="0"/>
              <a:lumOff val="0"/>
              <a:alphaOff val="0"/>
            </a:schemeClr>
          </a:solidFill>
          <a:prstDash val="solid"/>
          <a:miter/>
        </a:ln>
        <a:effectLst>
          <a:outerShdw blurRad="38100" dist="25400" dir="5400000" rotWithShape="0">
            <a:srgbClr val="000000">
              <a:alpha val="50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a:t>Verify the CSP’s due diligence</a:t>
          </a:r>
        </a:p>
      </dsp:txBody>
      <dsp:txXfrm>
        <a:off x="4432493" y="440436"/>
        <a:ext cx="1942658" cy="475065"/>
      </dsp:txXfrm>
    </dsp:sp>
    <dsp:sp modelId="{A71FBEAA-CA8B-C042-8B08-237469AE1CAD}">
      <dsp:nvSpPr>
        <dsp:cNvPr id="0" name=""/>
        <dsp:cNvSpPr/>
      </dsp:nvSpPr>
      <dsp:spPr>
        <a:xfrm>
          <a:off x="4432493" y="915502"/>
          <a:ext cx="1942658" cy="3479287"/>
        </a:xfrm>
        <a:prstGeom prst="rect">
          <a:avLst/>
        </a:prstGeom>
        <a:solidFill>
          <a:schemeClr val="accent1">
            <a:alpha val="90000"/>
            <a:tint val="40000"/>
            <a:hueOff val="0"/>
            <a:satOff val="0"/>
            <a:lumOff val="0"/>
            <a:alphaOff val="0"/>
          </a:schemeClr>
        </a:solidFill>
        <a:ln w="38100" cap="flat" cmpd="sng" algn="ctr">
          <a:solidFill>
            <a:schemeClr val="accent1">
              <a:alpha val="90000"/>
              <a:tint val="40000"/>
              <a:hueOff val="0"/>
              <a:satOff val="0"/>
              <a:lumOff val="0"/>
              <a:alphaOff val="0"/>
            </a:schemeClr>
          </a:solidFill>
          <a:prstDash val="solid"/>
          <a:miter/>
        </a:ln>
        <a:effectLst>
          <a:outerShdw blurRad="38100" dist="25400" dir="5400000" rotWithShape="0">
            <a:srgbClr val="000000">
              <a:alpha val="50000"/>
            </a:srgbClr>
          </a:outerShdw>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a:t>The CSP must document and, as appropriate, demonstrate that it is doing its own due diligence to ensure that its equipment, networks, and protocols actually work through a broad spectrum of scenarios, both ordinary and catastrophic </a:t>
          </a:r>
        </a:p>
      </dsp:txBody>
      <dsp:txXfrm>
        <a:off x="4432493" y="915502"/>
        <a:ext cx="1942658" cy="3479287"/>
      </dsp:txXfrm>
    </dsp:sp>
    <dsp:sp modelId="{AAA1C170-41BB-3144-BA78-3CA0F56E2CC7}">
      <dsp:nvSpPr>
        <dsp:cNvPr id="0" name=""/>
        <dsp:cNvSpPr/>
      </dsp:nvSpPr>
      <dsp:spPr>
        <a:xfrm>
          <a:off x="6647124" y="440436"/>
          <a:ext cx="1942658" cy="475065"/>
        </a:xfrm>
        <a:prstGeom prst="rect">
          <a:avLst/>
        </a:prstGeom>
        <a:blipFill rotWithShape="1">
          <a:blip xmlns:r="http://schemas.openxmlformats.org/officeDocument/2006/relationships" r:embed="rId1">
            <a:duotone>
              <a:schemeClr val="accent1">
                <a:hueOff val="0"/>
                <a:satOff val="0"/>
                <a:lumOff val="0"/>
                <a:alphaOff val="0"/>
                <a:shade val="70000"/>
                <a:satMod val="120000"/>
              </a:schemeClr>
              <a:schemeClr val="accent1">
                <a:hueOff val="0"/>
                <a:satOff val="0"/>
                <a:lumOff val="0"/>
                <a:alphaOff val="0"/>
                <a:tint val="70000"/>
                <a:satMod val="135000"/>
              </a:schemeClr>
            </a:duotone>
          </a:blip>
          <a:tile tx="0" ty="0" sx="40000" sy="40000" flip="none" algn="tl"/>
        </a:blipFill>
        <a:ln w="38100" cap="flat" cmpd="sng" algn="ctr">
          <a:solidFill>
            <a:schemeClr val="accent1">
              <a:hueOff val="0"/>
              <a:satOff val="0"/>
              <a:lumOff val="0"/>
              <a:alphaOff val="0"/>
            </a:schemeClr>
          </a:solidFill>
          <a:prstDash val="solid"/>
          <a:miter/>
        </a:ln>
        <a:effectLst>
          <a:outerShdw blurRad="38100" dist="25400" dir="5400000" rotWithShape="0">
            <a:srgbClr val="000000">
              <a:alpha val="50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a:t>Verify data protection </a:t>
          </a:r>
        </a:p>
      </dsp:txBody>
      <dsp:txXfrm>
        <a:off x="6647124" y="440436"/>
        <a:ext cx="1942658" cy="475065"/>
      </dsp:txXfrm>
    </dsp:sp>
    <dsp:sp modelId="{B4C5ED95-847E-B64C-ADF4-1225D854FBCD}">
      <dsp:nvSpPr>
        <dsp:cNvPr id="0" name=""/>
        <dsp:cNvSpPr/>
      </dsp:nvSpPr>
      <dsp:spPr>
        <a:xfrm>
          <a:off x="6647124" y="915502"/>
          <a:ext cx="1942658" cy="3479287"/>
        </a:xfrm>
        <a:prstGeom prst="rect">
          <a:avLst/>
        </a:prstGeom>
        <a:solidFill>
          <a:schemeClr val="accent1">
            <a:alpha val="90000"/>
            <a:tint val="40000"/>
            <a:hueOff val="0"/>
            <a:satOff val="0"/>
            <a:lumOff val="0"/>
            <a:alphaOff val="0"/>
          </a:schemeClr>
        </a:solidFill>
        <a:ln w="38100" cap="flat" cmpd="sng" algn="ctr">
          <a:solidFill>
            <a:schemeClr val="accent1">
              <a:alpha val="90000"/>
              <a:tint val="40000"/>
              <a:hueOff val="0"/>
              <a:satOff val="0"/>
              <a:lumOff val="0"/>
              <a:alphaOff val="0"/>
            </a:schemeClr>
          </a:solidFill>
          <a:prstDash val="solid"/>
          <a:miter/>
        </a:ln>
        <a:effectLst>
          <a:outerShdw blurRad="38100" dist="25400" dir="5400000" rotWithShape="0">
            <a:srgbClr val="000000">
              <a:alpha val="50000"/>
            </a:srgbClr>
          </a:outerShdw>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a:t>The CSP should be able to document a comprehensive and integrated set of security controls to ensure against data breaches and data loss</a:t>
          </a:r>
        </a:p>
      </dsp:txBody>
      <dsp:txXfrm>
        <a:off x="6647124" y="915502"/>
        <a:ext cx="1942658" cy="3479287"/>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arrow5">
  <dgm:title val=""/>
  <dgm:desc val=""/>
  <dgm:catLst>
    <dgm:cat type="relationship" pri="6000"/>
    <dgm:cat type="process" pri="31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lte" val="2">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 type="diam" refType="w" refFor="ch" refPtType="node" op="equ" fact="1.1"/>
        </dgm:constrLst>
      </dgm:if>
      <dgm:if name="Name11" axis="ch" ptType="node" func="cnt" op="equ" val="5">
        <dgm:constrLst>
          <dgm:constr type="primFontSz" for="ch" ptType="node" op="equ" val="65"/>
          <dgm:constr type="w" for="ch" ptType="node" refType="w"/>
          <dgm:constr type="h" for="ch" ptType="node" refType="w" refFor="ch" refPtType="node" op="equ"/>
          <dgm:constr type="sibSp" refType="w" refFor="ch" refPtType="node" fact="-0.2"/>
          <dgm:constr type="sibSp" refType="h" op="lte" fact="0.1"/>
        </dgm:constrLst>
      </dgm:if>
      <dgm:if name="Name12" axis="ch" ptType="node" func="cnt" op="equ" val="6">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3" axis="ch" ptType="node" func="cnt" op="equ" val="7">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4" axis="ch" ptType="node" func="cnt" op="equ" val="8">
        <dgm:constrLst>
          <dgm:constr type="primFontSz" for="ch" ptType="node" op="equ" val="65"/>
          <dgm:constr type="w" for="ch" ptType="node" refType="w"/>
          <dgm:constr type="h" for="ch" ptType="node" refType="w" refFor="ch" refPtType="node" op="equ"/>
          <dgm:constr type="sibSp"/>
          <dgm:constr type="sibSp" refType="h" op="lte" fact="0.1"/>
        </dgm:constrLst>
      </dgm:if>
      <dgm:if name="Name15" axis="ch" ptType="node" func="cnt" op="gte" val="9">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else name="Name16">
        <dgm:constrLst>
          <dgm:constr type="primFontSz" for="ch" ptType="node" op="equ" val="65"/>
          <dgm:constr type="w" for="ch" ptType="node" refType="w"/>
          <dgm:constr type="h" for="ch" ptType="node" refType="w" refFor="ch" refPtType="node" op="equ"/>
          <dgm:constr type="sibSp" refType="w" refFor="ch" refPtType="node" fact="-0.35"/>
        </dgm:constrLst>
      </dgm:else>
    </dgm:choose>
    <dgm:ruleLst/>
    <dgm:forEach name="Name17" axis="ch" ptType="node">
      <dgm:layoutNode name="arrow">
        <dgm:varLst>
          <dgm:bulletEnabled val="1"/>
        </dgm:varLst>
        <dgm:alg type="tx"/>
        <dgm:shape xmlns:r="http://schemas.openxmlformats.org/officeDocument/2006/relationships" type="downArrow" r:blip="">
          <dgm:adjLst>
            <dgm:adj idx="2" val="0.35"/>
          </dgm:adjLst>
        </dgm:shape>
        <dgm:presOf axis="desOrSelf" ptType="node"/>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6.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8.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730" name="Rectangle 102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07" charset="0"/>
              </a:defRPr>
            </a:lvl1pPr>
          </a:lstStyle>
          <a:p>
            <a:pPr>
              <a:defRPr/>
            </a:pPr>
            <a:endParaRPr lang="en-AU" dirty="0"/>
          </a:p>
        </p:txBody>
      </p:sp>
      <p:sp>
        <p:nvSpPr>
          <p:cNvPr id="73731" name="Rectangle 1027"/>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07" charset="0"/>
              </a:defRPr>
            </a:lvl1pPr>
          </a:lstStyle>
          <a:p>
            <a:pPr>
              <a:defRPr/>
            </a:pPr>
            <a:endParaRPr lang="en-AU" dirty="0"/>
          </a:p>
        </p:txBody>
      </p:sp>
      <p:sp>
        <p:nvSpPr>
          <p:cNvPr id="73732" name="Rectangle 1028"/>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07" charset="0"/>
              </a:defRPr>
            </a:lvl1pPr>
          </a:lstStyle>
          <a:p>
            <a:pPr>
              <a:defRPr/>
            </a:pPr>
            <a:endParaRPr lang="en-AU" dirty="0"/>
          </a:p>
        </p:txBody>
      </p:sp>
      <p:sp>
        <p:nvSpPr>
          <p:cNvPr id="73733" name="Rectangle 1029"/>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07" charset="0"/>
              </a:defRPr>
            </a:lvl1pPr>
          </a:lstStyle>
          <a:p>
            <a:pPr>
              <a:defRPr/>
            </a:pPr>
            <a:fld id="{EF44FAB5-79B8-084C-AB75-E317614038DB}" type="slidenum">
              <a:rPr lang="en-AU"/>
              <a:pPr>
                <a:defRPr/>
              </a:pPr>
              <a:t>‹#›</a:t>
            </a:fld>
            <a:endParaRPr lang="en-AU" dirty="0"/>
          </a:p>
        </p:txBody>
      </p:sp>
    </p:spTree>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07" charset="0"/>
              </a:defRPr>
            </a:lvl1pPr>
          </a:lstStyle>
          <a:p>
            <a:pPr>
              <a:defRPr/>
            </a:pPr>
            <a:endParaRPr lang="en-AU" dirty="0"/>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07" charset="0"/>
              </a:defRPr>
            </a:lvl1pPr>
          </a:lstStyle>
          <a:p>
            <a:pPr>
              <a:defRPr/>
            </a:pPr>
            <a:endParaRPr lang="en-AU" dirty="0"/>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07" charset="0"/>
              </a:defRPr>
            </a:lvl1pPr>
          </a:lstStyle>
          <a:p>
            <a:pPr>
              <a:defRPr/>
            </a:pPr>
            <a:endParaRPr lang="en-AU" dirty="0"/>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07" charset="0"/>
              </a:defRPr>
            </a:lvl1pPr>
          </a:lstStyle>
          <a:p>
            <a:pPr>
              <a:defRPr/>
            </a:pPr>
            <a:fld id="{CB959BEF-6AC3-7540-A43C-A7798D3FCAAB}" type="slidenum">
              <a:rPr lang="en-AU"/>
              <a:pPr>
                <a:defRPr/>
              </a:pPr>
              <a:t>‹#›</a:t>
            </a:fld>
            <a:endParaRPr lang="en-AU" dirty="0"/>
          </a:p>
        </p:txBody>
      </p:sp>
    </p:spTree>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107" charset="0"/>
        <a:ea typeface="ＭＳ Ｐゴシック" pitchFamily="-107" charset="-128"/>
        <a:cs typeface="ＭＳ Ｐゴシック" pitchFamily="-107" charset="-128"/>
      </a:defRPr>
    </a:lvl1pPr>
    <a:lvl2pPr marL="457200" algn="l" rtl="0" eaLnBrk="0" fontAlgn="base" hangingPunct="0">
      <a:spcBef>
        <a:spcPct val="30000"/>
      </a:spcBef>
      <a:spcAft>
        <a:spcPct val="0"/>
      </a:spcAft>
      <a:defRPr sz="1200" kern="1200">
        <a:solidFill>
          <a:schemeClr val="tx1"/>
        </a:solidFill>
        <a:latin typeface="Arial" pitchFamily="-107" charset="0"/>
        <a:ea typeface="ＭＳ Ｐゴシック" pitchFamily="-107" charset="-128"/>
        <a:cs typeface="+mn-cs"/>
      </a:defRPr>
    </a:lvl2pPr>
    <a:lvl3pPr marL="914400" algn="l" rtl="0" eaLnBrk="0" fontAlgn="base" hangingPunct="0">
      <a:spcBef>
        <a:spcPct val="30000"/>
      </a:spcBef>
      <a:spcAft>
        <a:spcPct val="0"/>
      </a:spcAft>
      <a:defRPr sz="1200" kern="1200">
        <a:solidFill>
          <a:schemeClr val="tx1"/>
        </a:solidFill>
        <a:latin typeface="Arial" pitchFamily="-107" charset="0"/>
        <a:ea typeface="ＭＳ Ｐゴシック" pitchFamily="-107" charset="-128"/>
        <a:cs typeface="+mn-cs"/>
      </a:defRPr>
    </a:lvl3pPr>
    <a:lvl4pPr marL="1371600" algn="l" rtl="0" eaLnBrk="0" fontAlgn="base" hangingPunct="0">
      <a:spcBef>
        <a:spcPct val="30000"/>
      </a:spcBef>
      <a:spcAft>
        <a:spcPct val="0"/>
      </a:spcAft>
      <a:defRPr sz="1200" kern="1200">
        <a:solidFill>
          <a:schemeClr val="tx1"/>
        </a:solidFill>
        <a:latin typeface="Arial" pitchFamily="-107" charset="0"/>
        <a:ea typeface="ＭＳ Ｐゴシック" pitchFamily="-107" charset="-128"/>
        <a:cs typeface="+mn-cs"/>
      </a:defRPr>
    </a:lvl4pPr>
    <a:lvl5pPr marL="1828800" algn="l" rtl="0" eaLnBrk="0" fontAlgn="base" hangingPunct="0">
      <a:spcBef>
        <a:spcPct val="30000"/>
      </a:spcBef>
      <a:spcAft>
        <a:spcPct val="0"/>
      </a:spcAft>
      <a:defRPr sz="1200" kern="1200">
        <a:solidFill>
          <a:schemeClr val="tx1"/>
        </a:solidFill>
        <a:latin typeface="Arial" pitchFamily="-107" charset="0"/>
        <a:ea typeface="ＭＳ Ｐゴシック" pitchFamily="-107"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1031"/>
          <p:cNvSpPr>
            <a:spLocks noGrp="1" noChangeArrowheads="1"/>
          </p:cNvSpPr>
          <p:nvPr>
            <p:ph type="sldNum" sz="quarter" idx="5"/>
          </p:nvPr>
        </p:nvSpPr>
        <p:spPr>
          <a:noFill/>
        </p:spPr>
        <p:txBody>
          <a:bodyPr/>
          <a:lstStyle/>
          <a:p>
            <a:fld id="{A13FF70F-3E1D-154D-903D-3C5533AEF669}" type="slidenum">
              <a:rPr lang="en-AU">
                <a:latin typeface="Arial" pitchFamily="-84" charset="0"/>
              </a:rPr>
              <a:pPr/>
              <a:t>1</a:t>
            </a:fld>
            <a:endParaRPr lang="en-AU" dirty="0">
              <a:latin typeface="Arial" pitchFamily="-84" charset="0"/>
            </a:endParaRPr>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p:spPr>
        <p:txBody>
          <a:bodyPr/>
          <a:lstStyle/>
          <a:p>
            <a:pPr eaLnBrk="1" hangingPunct="1"/>
            <a:r>
              <a:rPr lang="en-US" dirty="0">
                <a:latin typeface="Times New Roman" pitchFamily="-84" charset="0"/>
                <a:ea typeface="ＭＳ Ｐゴシック" pitchFamily="-84" charset="-128"/>
                <a:cs typeface="ＭＳ Ｐゴシック" pitchFamily="-84" charset="-128"/>
              </a:rPr>
              <a:t>Lecture slides prepared for “Cryptography and Network Security”, 8/e, by William Stallings</a:t>
            </a:r>
            <a:r>
              <a:rPr lang="en-US" dirty="0">
                <a:latin typeface="Arial" pitchFamily="-84" charset="0"/>
                <a:ea typeface="ＭＳ Ｐゴシック" pitchFamily="-84" charset="-128"/>
                <a:cs typeface="ＭＳ Ｐゴシック" pitchFamily="-84" charset="-128"/>
              </a:rPr>
              <a:t>, Chapter 22 –</a:t>
            </a:r>
            <a:r>
              <a:rPr lang="en-US" baseline="0" dirty="0">
                <a:latin typeface="Arial" pitchFamily="-84" charset="0"/>
                <a:ea typeface="ＭＳ Ｐゴシック" pitchFamily="-84" charset="-128"/>
                <a:cs typeface="ＭＳ Ｐゴシック" pitchFamily="-84" charset="-128"/>
              </a:rPr>
              <a:t> “Cloud Security</a:t>
            </a:r>
            <a:r>
              <a:rPr lang="en-US" dirty="0">
                <a:latin typeface="Arial" pitchFamily="-84" charset="0"/>
                <a:ea typeface="ＭＳ Ｐゴシック" pitchFamily="-84" charset="-128"/>
                <a:cs typeface="ＭＳ Ｐゴシック" pitchFamily="-84" charset="-128"/>
              </a:rPr>
              <a:t>”.</a:t>
            </a:r>
            <a:endParaRPr lang="en-AU" dirty="0">
              <a:latin typeface="Arial" pitchFamily="-84" charset="0"/>
              <a:ea typeface="ＭＳ Ｐゴシック" pitchFamily="-84" charset="-128"/>
              <a:cs typeface="ＭＳ Ｐゴシック" pitchFamily="-84" charset="-128"/>
            </a:endParaRPr>
          </a:p>
          <a:p>
            <a:pPr eaLnBrk="1" hangingPunct="1"/>
            <a:endParaRPr lang="en-AU" dirty="0">
              <a:latin typeface="Times New Roman" pitchFamily="-84" charset="0"/>
              <a:ea typeface="ＭＳ Ｐゴシック" pitchFamily="-84" charset="-128"/>
              <a:cs typeface="ＭＳ Ｐゴシック" pitchFamily="-84" charset="-128"/>
            </a:endParaRPr>
          </a:p>
          <a:p>
            <a:pPr eaLnBrk="1" hangingPunct="1"/>
            <a:endParaRPr lang="en-US" dirty="0">
              <a:latin typeface="Arial" pitchFamily="-84" charset="0"/>
              <a:ea typeface="ＭＳ Ｐゴシック" pitchFamily="-84" charset="-128"/>
              <a:cs typeface="ＭＳ Ｐゴシック" pitchFamily="-84"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A </a:t>
            </a:r>
            <a:r>
              <a:rPr lang="en-US" sz="1200" b="1" kern="1200" dirty="0">
                <a:solidFill>
                  <a:schemeClr val="tx1"/>
                </a:solidFill>
                <a:effectLst/>
                <a:latin typeface="Arial" pitchFamily="-107" charset="0"/>
                <a:ea typeface="ＭＳ Ｐゴシック" pitchFamily="-107" charset="-128"/>
                <a:cs typeface="ＭＳ Ｐゴシック" pitchFamily="-107" charset="-128"/>
              </a:rPr>
              <a:t>public cloud </a:t>
            </a:r>
            <a:r>
              <a:rPr lang="en-US" sz="1200" kern="1200" dirty="0">
                <a:solidFill>
                  <a:schemeClr val="tx1"/>
                </a:solidFill>
                <a:effectLst/>
                <a:latin typeface="Arial" pitchFamily="-107" charset="0"/>
                <a:ea typeface="ＭＳ Ｐゴシック" pitchFamily="-107" charset="-128"/>
                <a:cs typeface="ＭＳ Ｐゴシック" pitchFamily="-107" charset="-128"/>
              </a:rPr>
              <a:t>infrastructure is made available to the general public or a large industry group and is owned by an organization selling cloud services. The cloud provider is responsible both for the cloud infrastructure and for the control of data and operations within the cloud. A public cloud may be owned, managed, and operated by a business, academic, or government organization, or some combination of them. It exists on the premises of the cloud service provider.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In a public cloud model, all major components are outside the enterprise firewall, located in a multitenant infrastructure. Applications and storage are </a:t>
            </a:r>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made available over the Internet via secured IP, and can be free or offered at a pay-per-usage fee. This type of cloud supplies easy-to-use consumer-type services, such as Amazon and Google on-demand Web applications or capacity; Yahoo mail; and Facebook or LinkedIn social media providing free storage for photographs. </a:t>
            </a:r>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10</a:t>
            </a:fld>
            <a:endParaRPr lang="en-AU" dirty="0"/>
          </a:p>
        </p:txBody>
      </p:sp>
    </p:spTree>
    <p:extLst>
      <p:ext uri="{BB962C8B-B14F-4D97-AF65-F5344CB8AC3E}">
        <p14:creationId xmlns:p14="http://schemas.microsoft.com/office/powerpoint/2010/main" val="9876535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While public clouds are inexpensive and scale to meet needs, they typically provide no or lower service level agreements (SLAs) and may not offer the guarantees against data loss or corruption found with private or hybrid cloud offerings. The public cloud is appropriate for CSCs and entities not requiring the same levels of service that are expected within the firewall. Also, the public IaaS clouds do not necessarily provide for restrictions and compliance with privacy laws, which remain the responsibility of the subscriber or corporate end user. In many public clouds, the focus is on the CSC and small and medium businesses where pay-per-use pricing is available, often equating to pennies per gigabyte. Examples of services here might be picture and music sharing, laptop backup, or file sharing.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The major advantage of the public cloud is cost. A subscribing organization only pays for the services and resources it needs and can adjust these as needed. Further, the subscriber has greatly reduced management overhead. The principal concern is security. However, there are a number of public cloud providers that have demonstrated strong security controls and, in fact, such providers may have more resources and expertise to devote to security that would be available in a private cloud.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11</a:t>
            </a:fld>
            <a:endParaRPr lang="en-AU" dirty="0"/>
          </a:p>
        </p:txBody>
      </p:sp>
    </p:spTree>
    <p:extLst>
      <p:ext uri="{BB962C8B-B14F-4D97-AF65-F5344CB8AC3E}">
        <p14:creationId xmlns:p14="http://schemas.microsoft.com/office/powerpoint/2010/main" val="27543198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Figure 22.3 shows in general terms the context of a public cloud used to provide dedicated cloud services to an enterprise. The public cloud provider serves a diverse pool of clients. Any given enterprise’s cloud resources are segregated from those used by other clients, but the degree of segregation varies among providers. For example, a provider dedicates a number of virtual machines to a given customer, but a virtual machine for one customer may share the same hardware as virtual machines for other customers.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12</a:t>
            </a:fld>
            <a:endParaRPr lang="en-AU" dirty="0"/>
          </a:p>
        </p:txBody>
      </p:sp>
    </p:spTree>
    <p:extLst>
      <p:ext uri="{BB962C8B-B14F-4D97-AF65-F5344CB8AC3E}">
        <p14:creationId xmlns:p14="http://schemas.microsoft.com/office/powerpoint/2010/main" val="2715574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A </a:t>
            </a:r>
            <a:r>
              <a:rPr lang="en-US" sz="1200" b="1" kern="1200" dirty="0">
                <a:solidFill>
                  <a:schemeClr val="tx1"/>
                </a:solidFill>
                <a:effectLst/>
                <a:latin typeface="Arial" pitchFamily="-107" charset="0"/>
                <a:ea typeface="ＭＳ Ｐゴシック" pitchFamily="-107" charset="-128"/>
                <a:cs typeface="ＭＳ Ｐゴシック" pitchFamily="-107" charset="-128"/>
              </a:rPr>
              <a:t>private cloud </a:t>
            </a:r>
            <a:r>
              <a:rPr lang="en-US" sz="1200" kern="1200" dirty="0">
                <a:solidFill>
                  <a:schemeClr val="tx1"/>
                </a:solidFill>
                <a:effectLst/>
                <a:latin typeface="Arial" pitchFamily="-107" charset="0"/>
                <a:ea typeface="ＭＳ Ｐゴシック" pitchFamily="-107" charset="-128"/>
                <a:cs typeface="ＭＳ Ｐゴシック" pitchFamily="-107" charset="-128"/>
              </a:rPr>
              <a:t>is implemented within the internal IT environment of the organization. The organization may choose to manage the cloud in house or contract the management function to a third party. Additionally, the cloud servers and storage devices may exist on premise or off premise.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Private clouds can deliver IaaS internally to employees or business units through an intranet or the Internet via a virtual private network (VPN), as well as software (applications) or storage as services to its branch offices. In both cases, private clouds are a way to leverage existing infrastructure, and deliver and chargeback for bundled or complete services from the privacy of the organization’s network. Examples of services delivered through the private cloud include database on demand, email on demand, and storage on demand.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A key motivation for opting for a private cloud is security. A private cloud infrastructure offers tighter controls over the geographic location of data storage and other aspects of security. Other benefits include easy resource sharing and rapid deployment to organizational entities.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13</a:t>
            </a:fld>
            <a:endParaRPr lang="en-AU" dirty="0"/>
          </a:p>
        </p:txBody>
      </p:sp>
    </p:spTree>
    <p:extLst>
      <p:ext uri="{BB962C8B-B14F-4D97-AF65-F5344CB8AC3E}">
        <p14:creationId xmlns:p14="http://schemas.microsoft.com/office/powerpoint/2010/main" val="16038715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Figure 22.4 illustrates the two typical private cloud configurations. The private cloud consists of an interconnected collection of servers and data storage devices hosting enterprise applications and data. Local workstations have access to cloud resources from within the enterprise security perimeter. Remote users (e.g., from satellite offices) have access through a secure link, such as a VPN connecting to a secure boundary access controller, such as a firewall. An enterprise may also choose to outsource the private cloud to a cloud provider. The cloud provider establishes and maintains the private cloud, consisting of dedicated infrastructure resources not shared with other cloud provider clients. Typically, a secure link between boundary controllers provides communications between enterprise client systems and the private cloud. This link may be a dedicated leased line or a VPN over the Internet.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14</a:t>
            </a:fld>
            <a:endParaRPr lang="en-AU" dirty="0"/>
          </a:p>
        </p:txBody>
      </p:sp>
    </p:spTree>
    <p:extLst>
      <p:ext uri="{BB962C8B-B14F-4D97-AF65-F5344CB8AC3E}">
        <p14:creationId xmlns:p14="http://schemas.microsoft.com/office/powerpoint/2010/main" val="40202561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A </a:t>
            </a:r>
            <a:r>
              <a:rPr lang="en-US" sz="1200" b="1" kern="1200" dirty="0">
                <a:solidFill>
                  <a:schemeClr val="tx1"/>
                </a:solidFill>
                <a:effectLst/>
                <a:latin typeface="Arial" pitchFamily="-107" charset="0"/>
                <a:ea typeface="ＭＳ Ｐゴシック" pitchFamily="-107" charset="-128"/>
                <a:cs typeface="ＭＳ Ｐゴシック" pitchFamily="-107" charset="-128"/>
              </a:rPr>
              <a:t>community cloud </a:t>
            </a:r>
            <a:r>
              <a:rPr lang="en-US" sz="1200" kern="1200" dirty="0">
                <a:solidFill>
                  <a:schemeClr val="tx1"/>
                </a:solidFill>
                <a:effectLst/>
                <a:latin typeface="Arial" pitchFamily="-107" charset="0"/>
                <a:ea typeface="ＭＳ Ｐゴシック" pitchFamily="-107" charset="-128"/>
                <a:cs typeface="ＭＳ Ｐゴシック" pitchFamily="-107" charset="-128"/>
              </a:rPr>
              <a:t>shares characteristics of private and public clouds. Like a private cloud, a community cloud has restricted access. Like a public cloud, the cloud resources are shared among a number of independent organizations. The organizations that share the community cloud have similar requirements and, typically, a need to exchange data with each other. One example of an industry that is employing the community cloud concept is the health care industry. A community cloud can be implemented to comply with government privacy and other regulations. The community participants can exchange data in a controlled fashion.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The cloud infrastructure may be managed by the participating organizations or a third party and may exist on premise or off premise. In this deployment model, the costs are spread over fewer users than a public cloud (but more than a private cloud), so only some of the cost savings potential of cloud computing are realized.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15</a:t>
            </a:fld>
            <a:endParaRPr lang="en-AU" dirty="0"/>
          </a:p>
        </p:txBody>
      </p:sp>
    </p:spTree>
    <p:extLst>
      <p:ext uri="{BB962C8B-B14F-4D97-AF65-F5344CB8AC3E}">
        <p14:creationId xmlns:p14="http://schemas.microsoft.com/office/powerpoint/2010/main" val="12565129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The </a:t>
            </a:r>
            <a:r>
              <a:rPr lang="en-US" sz="1200" b="1" kern="1200" dirty="0">
                <a:solidFill>
                  <a:schemeClr val="tx1"/>
                </a:solidFill>
                <a:effectLst/>
                <a:latin typeface="Arial" pitchFamily="-107" charset="0"/>
                <a:ea typeface="ＭＳ Ｐゴシック" pitchFamily="-107" charset="-128"/>
                <a:cs typeface="ＭＳ Ｐゴシック" pitchFamily="-107" charset="-128"/>
              </a:rPr>
              <a:t>hybrid cloud </a:t>
            </a:r>
            <a:r>
              <a:rPr lang="en-US" sz="1200" kern="1200" dirty="0">
                <a:solidFill>
                  <a:schemeClr val="tx1"/>
                </a:solidFill>
                <a:effectLst/>
                <a:latin typeface="Arial" pitchFamily="-107" charset="0"/>
                <a:ea typeface="ＭＳ Ｐゴシック" pitchFamily="-107" charset="-128"/>
                <a:cs typeface="ＭＳ Ｐゴシック" pitchFamily="-107" charset="-128"/>
              </a:rPr>
              <a:t>infrastructure is a composition of two or more clouds (private, community, or public) that remain unique entities but are bound together by standardized or proprietary technology that enables data and application portability (e.g., cloud bursting for load balancing between clouds). With a hybrid cloud solution, sensitive information can be placed in a private area of the cloud, and less sensitive data can take advantage of the benefits of the public cloud.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A hybrid public/private cloud solution can be particularly attractive for smaller businesses. Many applications for which security concerns are less can be offloaded at considerable cost savings without committing the organization to moving more sensitive data and applications to the public cloud.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16</a:t>
            </a:fld>
            <a:endParaRPr lang="en-AU" dirty="0"/>
          </a:p>
        </p:txBody>
      </p:sp>
    </p:spTree>
    <p:extLst>
      <p:ext uri="{BB962C8B-B14F-4D97-AF65-F5344CB8AC3E}">
        <p14:creationId xmlns:p14="http://schemas.microsoft.com/office/powerpoint/2010/main" val="1082363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Table 22.1 lists some of the relative strengths and weaknesses of the four cloud deployment models.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17</a:t>
            </a:fld>
            <a:endParaRPr lang="en-AU" dirty="0"/>
          </a:p>
        </p:txBody>
      </p:sp>
    </p:spTree>
    <p:extLst>
      <p:ext uri="{BB962C8B-B14F-4D97-AF65-F5344CB8AC3E}">
        <p14:creationId xmlns:p14="http://schemas.microsoft.com/office/powerpoint/2010/main" val="14148906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A cloud computing reference architecture depicts a generic high-level conceptual model for discussing the requirements, structures, and operations of cloud computing. NIST SP 500-292 (</a:t>
            </a:r>
            <a:r>
              <a:rPr lang="en-US" sz="1200" i="1" kern="1200" dirty="0">
                <a:solidFill>
                  <a:schemeClr val="tx1"/>
                </a:solidFill>
                <a:effectLst/>
                <a:latin typeface="Arial" pitchFamily="-107" charset="0"/>
                <a:ea typeface="ＭＳ Ｐゴシック" pitchFamily="-107" charset="-128"/>
                <a:cs typeface="ＭＳ Ｐゴシック" pitchFamily="-107" charset="-128"/>
              </a:rPr>
              <a:t>NIST Cloud Computing Reference Architecture</a:t>
            </a:r>
            <a:r>
              <a:rPr lang="en-US" sz="1200" kern="1200" dirty="0">
                <a:solidFill>
                  <a:schemeClr val="tx1"/>
                </a:solidFill>
                <a:effectLst/>
                <a:latin typeface="Arial" pitchFamily="-107" charset="0"/>
                <a:ea typeface="ＭＳ Ｐゴシック" pitchFamily="-107" charset="-128"/>
                <a:cs typeface="ＭＳ Ｐゴシック" pitchFamily="-107" charset="-128"/>
              </a:rPr>
              <a:t>) establishes a reference architecture, described as follows: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The NIST cloud computing reference architecture focuses on the requirements of “what” cloud services provide, not a “how to” design solution and implementation. The reference architecture is intended to facilitate the understanding of the operational intricacies in cloud computing. It does not represent the system architecture of a specific cloud computing system; instead it is a tool for describing, discussing, and developing a system-specific architecture using a common framework of reference. </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18</a:t>
            </a:fld>
            <a:endParaRPr lang="en-AU" dirty="0"/>
          </a:p>
        </p:txBody>
      </p:sp>
    </p:spTree>
    <p:extLst>
      <p:ext uri="{BB962C8B-B14F-4D97-AF65-F5344CB8AC3E}">
        <p14:creationId xmlns:p14="http://schemas.microsoft.com/office/powerpoint/2010/main" val="39283484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The reference architecture, depicted in Figure 22.5, defines five major actors in terms of the roles and responsibilities: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Cloud service customer (CSC): </a:t>
            </a:r>
            <a:r>
              <a:rPr lang="en-US" sz="1200" kern="1200" dirty="0">
                <a:solidFill>
                  <a:schemeClr val="tx1"/>
                </a:solidFill>
                <a:effectLst/>
                <a:latin typeface="Arial" pitchFamily="-107" charset="0"/>
                <a:ea typeface="ＭＳ Ｐゴシック" pitchFamily="-107" charset="-128"/>
                <a:cs typeface="ＭＳ Ｐゴシック" pitchFamily="-107" charset="-128"/>
              </a:rPr>
              <a:t>A person or organization that maintains a business relationship with, and uses service from, cloud providers.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Cloud service provider (CSP): </a:t>
            </a:r>
            <a:r>
              <a:rPr lang="en-US" sz="1200" kern="1200" dirty="0">
                <a:solidFill>
                  <a:schemeClr val="tx1"/>
                </a:solidFill>
                <a:effectLst/>
                <a:latin typeface="Arial" pitchFamily="-107" charset="0"/>
                <a:ea typeface="ＭＳ Ｐゴシック" pitchFamily="-107" charset="-128"/>
                <a:cs typeface="ＭＳ Ｐゴシック" pitchFamily="-107" charset="-128"/>
              </a:rPr>
              <a:t>A person, organization, or entity responsible for making a service available to interested parties.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Cloud auditor: </a:t>
            </a:r>
            <a:r>
              <a:rPr lang="en-US" sz="1200" kern="1200" dirty="0">
                <a:solidFill>
                  <a:schemeClr val="tx1"/>
                </a:solidFill>
                <a:effectLst/>
                <a:latin typeface="Arial" pitchFamily="-107" charset="0"/>
                <a:ea typeface="ＭＳ Ｐゴシック" pitchFamily="-107" charset="-128"/>
                <a:cs typeface="ＭＳ Ｐゴシック" pitchFamily="-107" charset="-128"/>
              </a:rPr>
              <a:t>A party that can conduct independent assessment of cloud services, information system operations, performance, and security of the cloud implementation. </a:t>
            </a:r>
            <a:endParaRPr lang="en-US" dirty="0">
              <a:effectLst/>
            </a:endParaRP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Cloud broker: </a:t>
            </a:r>
            <a:r>
              <a:rPr lang="en-US" sz="1200" kern="1200" dirty="0">
                <a:solidFill>
                  <a:schemeClr val="tx1"/>
                </a:solidFill>
                <a:effectLst/>
                <a:latin typeface="Arial" pitchFamily="-107" charset="0"/>
                <a:ea typeface="ＭＳ Ｐゴシック" pitchFamily="-107" charset="-128"/>
                <a:cs typeface="ＭＳ Ｐゴシック" pitchFamily="-107" charset="-128"/>
              </a:rPr>
              <a:t>An entity that manages the use, performance, and delivery of cloud services, and negotiates relationships between CPs and cloud consumers.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Cloud carrier: </a:t>
            </a:r>
            <a:r>
              <a:rPr lang="en-US" sz="1200" kern="1200" dirty="0">
                <a:solidFill>
                  <a:schemeClr val="tx1"/>
                </a:solidFill>
                <a:effectLst/>
                <a:latin typeface="Arial" pitchFamily="-107" charset="0"/>
                <a:ea typeface="ＭＳ Ｐゴシック" pitchFamily="-107" charset="-128"/>
                <a:cs typeface="ＭＳ Ｐゴシック" pitchFamily="-107" charset="-128"/>
              </a:rPr>
              <a:t>An intermediary that provides connectivity and transport of cloud services from CPs to cloud consumers. </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19</a:t>
            </a:fld>
            <a:endParaRPr lang="en-AU" dirty="0"/>
          </a:p>
        </p:txBody>
      </p:sp>
    </p:spTree>
    <p:extLst>
      <p:ext uri="{BB962C8B-B14F-4D97-AF65-F5344CB8AC3E}">
        <p14:creationId xmlns:p14="http://schemas.microsoft.com/office/powerpoint/2010/main" val="3189870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p:cNvSpPr>
            <a:spLocks noGrp="1" noRot="1" noChangeAspect="1"/>
          </p:cNvSpPr>
          <p:nvPr>
            <p:ph type="sldImg"/>
          </p:nvPr>
        </p:nvSpPr>
        <p:spPr>
          <a:ln/>
        </p:spPr>
      </p:sp>
      <p:sp>
        <p:nvSpPr>
          <p:cNvPr id="19459" name="Notes Placeholder 2"/>
          <p:cNvSpPr>
            <a:spLocks noGrp="1"/>
          </p:cNvSpPr>
          <p:nvPr>
            <p:ph type="body" idx="1"/>
          </p:nvPr>
        </p:nvSpPr>
        <p:spPr>
          <a:noFill/>
          <a:ln/>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The two most significant developments in computing in recent years are cloud computing and the Internet of Things (IoT). In both cases, operating systems, cryptographic algorithms, and security protocols tailored to the specific requirements of these environments are evolving. This chapter surveys security issues related to cloud computing. Chapter 23 covers IoT.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This chapter begins with an overview of the concepts of cloud computing, followed by a discussion of cloud security. </a:t>
            </a:r>
            <a:endParaRPr lang="en-US" dirty="0"/>
          </a:p>
          <a:p>
            <a:endParaRPr lang="en-US" dirty="0">
              <a:latin typeface="Arial" pitchFamily="-84" charset="0"/>
              <a:ea typeface="ＭＳ Ｐゴシック" pitchFamily="-84" charset="-128"/>
              <a:cs typeface="ＭＳ Ｐゴシック" pitchFamily="-84" charset="-128"/>
            </a:endParaRPr>
          </a:p>
        </p:txBody>
      </p:sp>
      <p:sp>
        <p:nvSpPr>
          <p:cNvPr id="19460" name="Slide Number Placeholder 3"/>
          <p:cNvSpPr>
            <a:spLocks noGrp="1"/>
          </p:cNvSpPr>
          <p:nvPr>
            <p:ph type="sldNum" sz="quarter" idx="5"/>
          </p:nvPr>
        </p:nvSpPr>
        <p:spPr>
          <a:noFill/>
        </p:spPr>
        <p:txBody>
          <a:bodyPr/>
          <a:lstStyle/>
          <a:p>
            <a:fld id="{40D2FC93-0B5F-CF43-A3BC-5631C10C9A3C}" type="slidenum">
              <a:rPr lang="en-AU" smtClean="0">
                <a:latin typeface="Arial" pitchFamily="-84" charset="0"/>
              </a:rPr>
              <a:pPr/>
              <a:t>2</a:t>
            </a:fld>
            <a:endParaRPr lang="en-AU" dirty="0">
              <a:latin typeface="Arial" pitchFamily="-8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Figure 22.6 illustrates the interactions between the actors. A CSC may request cloud services from a CSP directly or via a cloud broker. A cloud auditor conducts independent audits and may contact the others to collect necessary information. This figure shows that cloud networking issues involve three separate types of networks. For a CSP, the network architecture is that of a typical large data center, which consists of racks of high-performance servers and storage devices, interconnected with high-speed top-of-rack Ethernet switches. The concerns in this context focus on VM placement and movement, load balancing, and availability issues. The enterprise network is likely to have a quite different architecture, typically including a number of LANs, servers, workstations, PCs, and mobile devices, with a broad range of network performance, security, and management issues. The concern of both CSP and CSC with respect to the cloud carrier, which is shared with many users, is the ability to create virtual networks, with appropriate SLA and security guarantees.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effectLst/>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20</a:t>
            </a:fld>
            <a:endParaRPr lang="en-AU" dirty="0"/>
          </a:p>
        </p:txBody>
      </p:sp>
    </p:spTree>
    <p:extLst>
      <p:ext uri="{BB962C8B-B14F-4D97-AF65-F5344CB8AC3E}">
        <p14:creationId xmlns:p14="http://schemas.microsoft.com/office/powerpoint/2010/main" val="5933085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There are numerous aspects to cloud security and numerous approaches to providing cloud security measures. A good example of the scope of cloud security concerns and issues is seen in the NIST guidelines for cloud security, specified in SP-800-144 (</a:t>
            </a:r>
            <a:r>
              <a:rPr lang="en-US" sz="1200" i="1" kern="1200" dirty="0">
                <a:solidFill>
                  <a:schemeClr val="tx1"/>
                </a:solidFill>
                <a:effectLst/>
                <a:latin typeface="Arial" pitchFamily="-107" charset="0"/>
                <a:ea typeface="ＭＳ Ｐゴシック" pitchFamily="-107" charset="-128"/>
                <a:cs typeface="ＭＳ Ｐゴシック" pitchFamily="-107" charset="-128"/>
              </a:rPr>
              <a:t>Guidelines on Security and Privacy in Public Cloud Computing</a:t>
            </a:r>
            <a:r>
              <a:rPr lang="en-US" sz="1200" kern="1200" dirty="0">
                <a:solidFill>
                  <a:schemeClr val="tx1"/>
                </a:solidFill>
                <a:effectLst/>
                <a:latin typeface="Arial" pitchFamily="-107" charset="0"/>
                <a:ea typeface="ＭＳ Ｐゴシック" pitchFamily="-107" charset="-128"/>
                <a:cs typeface="ＭＳ Ｐゴシック" pitchFamily="-107" charset="-128"/>
              </a:rPr>
              <a:t>, December 2011) and listed in Table 22.2.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21</a:t>
            </a:fld>
            <a:endParaRPr lang="en-AU" dirty="0"/>
          </a:p>
        </p:txBody>
      </p:sp>
    </p:spTree>
    <p:extLst>
      <p:ext uri="{BB962C8B-B14F-4D97-AF65-F5344CB8AC3E}">
        <p14:creationId xmlns:p14="http://schemas.microsoft.com/office/powerpoint/2010/main" val="13703803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Table 22.2 continued.</a:t>
            </a:r>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22</a:t>
            </a:fld>
            <a:endParaRPr lang="en-AU" dirty="0"/>
          </a:p>
        </p:txBody>
      </p:sp>
    </p:spTree>
    <p:extLst>
      <p:ext uri="{BB962C8B-B14F-4D97-AF65-F5344CB8AC3E}">
        <p14:creationId xmlns:p14="http://schemas.microsoft.com/office/powerpoint/2010/main" val="22830791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In general terms, security controls in cloud computing are similar to the security controls in any IT environment. However, because of the operational models and technologies used to enable cloud service, cloud computing may present risks that are specific to the cloud environment. The essential concept in this regard is that the enterprise loses a substantial amount of control over resources, services, and applications but must maintain accountability for security and privacy policies.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The Cloud Security Alliance [CSA17] lists the following as the 12 top cloud-specific security </a:t>
            </a:r>
            <a:r>
              <a:rPr lang="en-US" sz="1200" b="0" kern="1200" dirty="0">
                <a:solidFill>
                  <a:schemeClr val="tx1"/>
                </a:solidFill>
                <a:effectLst/>
                <a:latin typeface="Arial" pitchFamily="-107" charset="0"/>
                <a:ea typeface="ＭＳ Ｐゴシック" pitchFamily="-107" charset="-128"/>
                <a:cs typeface="ＭＳ Ｐゴシック" pitchFamily="-107" charset="-128"/>
              </a:rPr>
              <a:t>threats, in decreasing order of severity: </a:t>
            </a:r>
          </a:p>
          <a:p>
            <a:endParaRPr lang="en-US" sz="1200" b="0" kern="1200" dirty="0">
              <a:solidFill>
                <a:schemeClr val="tx1"/>
              </a:solidFill>
              <a:effectLst/>
              <a:latin typeface="Arial" pitchFamily="-107" charset="0"/>
              <a:ea typeface="ＭＳ Ｐゴシック" pitchFamily="-107" charset="-128"/>
            </a:endParaRP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Data Breaches</a:t>
            </a: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Weak Identity, Credential and Access Management </a:t>
            </a: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Insecure APIs</a:t>
            </a: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System and Application Vulnerabilities</a:t>
            </a: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Account Hijacking </a:t>
            </a: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Malicious Insiders </a:t>
            </a: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Advanced Persistent Threats (APTs) </a:t>
            </a: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Data Loss </a:t>
            </a: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Insufficient Due Diligence </a:t>
            </a: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Abuse and Nefarious Use of Cloud Services </a:t>
            </a: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Denial-of-Service </a:t>
            </a:r>
          </a:p>
          <a:p>
            <a:pPr marL="228600" indent="-228600">
              <a:buAutoNum type="arabicPeriod"/>
            </a:pPr>
            <a:r>
              <a:rPr lang="en-US" sz="1200" b="0" kern="1200" dirty="0">
                <a:solidFill>
                  <a:schemeClr val="tx1"/>
                </a:solidFill>
                <a:effectLst/>
                <a:latin typeface="Arial" pitchFamily="-107" charset="0"/>
                <a:ea typeface="ＭＳ Ｐゴシック" pitchFamily="-107" charset="-128"/>
                <a:cs typeface="ＭＳ Ｐゴシック" pitchFamily="-107" charset="-128"/>
              </a:rPr>
              <a:t>Shared Technology Vulnerabilities </a:t>
            </a:r>
          </a:p>
          <a:p>
            <a:endParaRPr lang="en-US" sz="1200" kern="1200" dirty="0">
              <a:solidFill>
                <a:schemeClr val="tx1"/>
              </a:solidFill>
              <a:effectLst/>
              <a:latin typeface="Arial" pitchFamily="-107" charset="0"/>
              <a:ea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The threat analysis conducted by CSA made use of the STRIDE threat model. </a:t>
            </a:r>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This section first introduces the STRIDE model and then examines each of the 12 threats.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23</a:t>
            </a:fld>
            <a:endParaRPr lang="en-AU" dirty="0"/>
          </a:p>
        </p:txBody>
      </p:sp>
    </p:spTree>
    <p:extLst>
      <p:ext uri="{BB962C8B-B14F-4D97-AF65-F5344CB8AC3E}">
        <p14:creationId xmlns:p14="http://schemas.microsoft.com/office/powerpoint/2010/main" val="1151369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STRIDE is a threat classification system developed by Microsoft that is a useful way of categorizing attacks that arise from deliberate actions [HERN06]. </a:t>
            </a:r>
          </a:p>
          <a:p>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Spoofing identity: </a:t>
            </a:r>
            <a:r>
              <a:rPr lang="en-US" sz="1200" kern="1200" dirty="0">
                <a:solidFill>
                  <a:schemeClr val="tx1"/>
                </a:solidFill>
                <a:effectLst/>
                <a:latin typeface="Arial" pitchFamily="-107" charset="0"/>
                <a:ea typeface="ＭＳ Ｐゴシック" pitchFamily="-107" charset="-128"/>
                <a:cs typeface="ＭＳ Ｐゴシック" pitchFamily="-107" charset="-128"/>
              </a:rPr>
              <a:t>An example of identity spoofing is illegally accessing and then using another user’s authentication information, such as username and password. Security controls to counter such threats are in the area of </a:t>
            </a:r>
            <a:r>
              <a:rPr lang="en-US" sz="1200" b="1" kern="1200" dirty="0">
                <a:solidFill>
                  <a:schemeClr val="tx1"/>
                </a:solidFill>
                <a:effectLst/>
                <a:latin typeface="Arial" pitchFamily="-107" charset="0"/>
                <a:ea typeface="ＭＳ Ｐゴシック" pitchFamily="-107" charset="-128"/>
                <a:cs typeface="ＭＳ Ｐゴシック" pitchFamily="-107" charset="-128"/>
              </a:rPr>
              <a:t>authentication</a:t>
            </a:r>
            <a:r>
              <a:rPr lang="en-US" sz="1200" kern="1200" dirty="0">
                <a:solidFill>
                  <a:schemeClr val="tx1"/>
                </a:solidFill>
                <a:effectLst/>
                <a:latin typeface="Arial" pitchFamily="-107" charset="0"/>
                <a:ea typeface="ＭＳ Ｐゴシック" pitchFamily="-107" charset="-128"/>
                <a:cs typeface="ＭＳ Ｐゴシック" pitchFamily="-107" charset="-128"/>
              </a:rPr>
              <a:t>. </a:t>
            </a:r>
          </a:p>
          <a:p>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Tampering with data: </a:t>
            </a:r>
            <a:r>
              <a:rPr lang="en-US" sz="1200" kern="1200" dirty="0">
                <a:solidFill>
                  <a:schemeClr val="tx1"/>
                </a:solidFill>
                <a:effectLst/>
                <a:latin typeface="Arial" pitchFamily="-107" charset="0"/>
                <a:ea typeface="ＭＳ Ｐゴシック" pitchFamily="-107" charset="-128"/>
                <a:cs typeface="ＭＳ Ｐゴシック" pitchFamily="-107" charset="-128"/>
              </a:rPr>
              <a:t>Data tampering involves the malicious modification of data. Examples include unauthorized changes made to persistent data, such as that held in a database, and the alteration of data as it flows between two computers over an open network, such as the Internet. Relevant security controls are in the area of </a:t>
            </a:r>
            <a:r>
              <a:rPr lang="en-US" sz="1200" b="1" kern="1200" dirty="0">
                <a:solidFill>
                  <a:schemeClr val="tx1"/>
                </a:solidFill>
                <a:effectLst/>
                <a:latin typeface="Arial" pitchFamily="-107" charset="0"/>
                <a:ea typeface="ＭＳ Ｐゴシック" pitchFamily="-107" charset="-128"/>
                <a:cs typeface="ＭＳ Ｐゴシック" pitchFamily="-107" charset="-128"/>
              </a:rPr>
              <a:t>integrity</a:t>
            </a:r>
            <a:r>
              <a:rPr lang="en-US" sz="1200" kern="1200" dirty="0">
                <a:solidFill>
                  <a:schemeClr val="tx1"/>
                </a:solidFill>
                <a:effectLst/>
                <a:latin typeface="Arial" pitchFamily="-107" charset="0"/>
                <a:ea typeface="ＭＳ Ｐゴシック" pitchFamily="-107" charset="-128"/>
                <a:cs typeface="ＭＳ Ｐゴシック" pitchFamily="-107" charset="-128"/>
              </a:rPr>
              <a:t>. </a:t>
            </a:r>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24</a:t>
            </a:fld>
            <a:endParaRPr lang="en-AU" dirty="0"/>
          </a:p>
        </p:txBody>
      </p:sp>
    </p:spTree>
    <p:extLst>
      <p:ext uri="{BB962C8B-B14F-4D97-AF65-F5344CB8AC3E}">
        <p14:creationId xmlns:p14="http://schemas.microsoft.com/office/powerpoint/2010/main" val="35177506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Repudiation: </a:t>
            </a:r>
            <a:r>
              <a:rPr lang="en-US" sz="1200" kern="1200" dirty="0">
                <a:solidFill>
                  <a:schemeClr val="tx1"/>
                </a:solidFill>
                <a:effectLst/>
                <a:latin typeface="Arial" pitchFamily="-107" charset="0"/>
                <a:ea typeface="ＭＳ Ｐゴシック" pitchFamily="-107" charset="-128"/>
                <a:cs typeface="ＭＳ Ｐゴシック" pitchFamily="-107" charset="-128"/>
              </a:rPr>
              <a:t>Repudiation threats are associated with users who deny performing an action without other parties having any way to prove otherwise—for example, a user performs an illegal operation in a system that lacks the ability to trace the prohibited operations. Relevant security controls are in the area of </a:t>
            </a:r>
            <a:r>
              <a:rPr lang="en-US" sz="1200" b="1" kern="1200" dirty="0">
                <a:solidFill>
                  <a:schemeClr val="tx1"/>
                </a:solidFill>
                <a:effectLst/>
                <a:latin typeface="Arial" pitchFamily="-107" charset="0"/>
                <a:ea typeface="ＭＳ Ｐゴシック" pitchFamily="-107" charset="-128"/>
                <a:cs typeface="ＭＳ Ｐゴシック" pitchFamily="-107" charset="-128"/>
              </a:rPr>
              <a:t>non-repudiation</a:t>
            </a:r>
            <a:r>
              <a:rPr lang="en-US" sz="1200" kern="1200" dirty="0">
                <a:solidFill>
                  <a:schemeClr val="tx1"/>
                </a:solidFill>
                <a:effectLst/>
                <a:latin typeface="Arial" pitchFamily="-107" charset="0"/>
                <a:ea typeface="ＭＳ Ｐゴシック" pitchFamily="-107" charset="-128"/>
                <a:cs typeface="ＭＳ Ｐゴシック" pitchFamily="-107" charset="-128"/>
              </a:rPr>
              <a:t>, which refers to the ability of a system to counter repudiation threats. For example, a user who purchases an item might have to sign for the item upon receipt. The vendor can then use the signed receipt as evidence that the user did receive the package. </a:t>
            </a:r>
          </a:p>
          <a:p>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Information disclosure: </a:t>
            </a:r>
            <a:r>
              <a:rPr lang="en-US" sz="1200" kern="1200" dirty="0">
                <a:solidFill>
                  <a:schemeClr val="tx1"/>
                </a:solidFill>
                <a:effectLst/>
                <a:latin typeface="Arial" pitchFamily="-107" charset="0"/>
                <a:ea typeface="ＭＳ Ｐゴシック" pitchFamily="-107" charset="-128"/>
                <a:cs typeface="ＭＳ Ｐゴシック" pitchFamily="-107" charset="-128"/>
              </a:rPr>
              <a:t>Information disclosure threats involve the exposure of information to individuals who are not supposed to have access to it—for example, the ability of users to read a file that they were not granted access to, or the ability of an intruder to read data in transit between two computers. Relevant security controls are in the area of </a:t>
            </a:r>
            <a:r>
              <a:rPr lang="en-US" sz="1200" b="1" kern="1200" dirty="0">
                <a:solidFill>
                  <a:schemeClr val="tx1"/>
                </a:solidFill>
                <a:effectLst/>
                <a:latin typeface="Arial" pitchFamily="-107" charset="0"/>
                <a:ea typeface="ＭＳ Ｐゴシック" pitchFamily="-107" charset="-128"/>
                <a:cs typeface="ＭＳ Ｐゴシック" pitchFamily="-107" charset="-128"/>
              </a:rPr>
              <a:t>confidentiality</a:t>
            </a:r>
            <a:r>
              <a:rPr lang="en-US" sz="1200" kern="1200" dirty="0">
                <a:solidFill>
                  <a:schemeClr val="tx1"/>
                </a:solidFill>
                <a:effectLst/>
                <a:latin typeface="Arial" pitchFamily="-107" charset="0"/>
                <a:ea typeface="ＭＳ Ｐゴシック" pitchFamily="-107" charset="-128"/>
                <a:cs typeface="ＭＳ Ｐゴシック" pitchFamily="-107" charset="-128"/>
              </a:rPr>
              <a:t>. </a:t>
            </a:r>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25</a:t>
            </a:fld>
            <a:endParaRPr lang="en-AU" dirty="0"/>
          </a:p>
        </p:txBody>
      </p:sp>
    </p:spTree>
    <p:extLst>
      <p:ext uri="{BB962C8B-B14F-4D97-AF65-F5344CB8AC3E}">
        <p14:creationId xmlns:p14="http://schemas.microsoft.com/office/powerpoint/2010/main" val="28000813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Denial-of-service: </a:t>
            </a:r>
            <a:r>
              <a:rPr lang="en-US" sz="1200" kern="1200" dirty="0">
                <a:solidFill>
                  <a:schemeClr val="tx1"/>
                </a:solidFill>
                <a:effectLst/>
                <a:latin typeface="Arial" pitchFamily="-107" charset="0"/>
                <a:ea typeface="ＭＳ Ｐゴシック" pitchFamily="-107" charset="-128"/>
                <a:cs typeface="ＭＳ Ｐゴシック" pitchFamily="-107" charset="-128"/>
              </a:rPr>
              <a:t>Denial-of-service (</a:t>
            </a:r>
            <a:r>
              <a:rPr lang="en-US" sz="1200" kern="1200" dirty="0" err="1">
                <a:solidFill>
                  <a:schemeClr val="tx1"/>
                </a:solidFill>
                <a:effectLst/>
                <a:latin typeface="Arial" pitchFamily="-107" charset="0"/>
                <a:ea typeface="ＭＳ Ｐゴシック" pitchFamily="-107" charset="-128"/>
                <a:cs typeface="ＭＳ Ｐゴシック" pitchFamily="-107" charset="-128"/>
              </a:rPr>
              <a:t>DoS</a:t>
            </a:r>
            <a:r>
              <a:rPr lang="en-US" sz="1200" kern="1200" dirty="0">
                <a:solidFill>
                  <a:schemeClr val="tx1"/>
                </a:solidFill>
                <a:effectLst/>
                <a:latin typeface="Arial" pitchFamily="-107" charset="0"/>
                <a:ea typeface="ＭＳ Ｐゴシック" pitchFamily="-107" charset="-128"/>
                <a:cs typeface="ＭＳ Ｐゴシック" pitchFamily="-107" charset="-128"/>
              </a:rPr>
              <a:t>) attacks deny service to valid users—for example, by making a Web server temporarily unavailable or unusable. Relevant security controls are in the area of </a:t>
            </a:r>
            <a:r>
              <a:rPr lang="en-US" sz="1200" b="1" kern="1200" dirty="0">
                <a:solidFill>
                  <a:schemeClr val="tx1"/>
                </a:solidFill>
                <a:effectLst/>
                <a:latin typeface="Arial" pitchFamily="-107" charset="0"/>
                <a:ea typeface="ＭＳ Ｐゴシック" pitchFamily="-107" charset="-128"/>
                <a:cs typeface="ＭＳ Ｐゴシック" pitchFamily="-107" charset="-128"/>
              </a:rPr>
              <a:t>availability</a:t>
            </a:r>
            <a:r>
              <a:rPr lang="en-US" sz="1200" kern="1200" dirty="0">
                <a:solidFill>
                  <a:schemeClr val="tx1"/>
                </a:solidFill>
                <a:effectLst/>
                <a:latin typeface="Arial" pitchFamily="-107" charset="0"/>
                <a:ea typeface="ＭＳ Ｐゴシック" pitchFamily="-107" charset="-128"/>
                <a:cs typeface="ＭＳ Ｐゴシック" pitchFamily="-107" charset="-128"/>
              </a:rPr>
              <a:t>. </a:t>
            </a:r>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Elevation of privilege: </a:t>
            </a:r>
            <a:r>
              <a:rPr lang="en-US" sz="1200" kern="1200" dirty="0">
                <a:solidFill>
                  <a:schemeClr val="tx1"/>
                </a:solidFill>
                <a:effectLst/>
                <a:latin typeface="Arial" pitchFamily="-107" charset="0"/>
                <a:ea typeface="ＭＳ Ｐゴシック" pitchFamily="-107" charset="-128"/>
                <a:cs typeface="ＭＳ Ｐゴシック" pitchFamily="-107" charset="-128"/>
              </a:rPr>
              <a:t>In this type of threat, an unprivileged user gains privileged access and thereby has sufficient access to compromise or destroy the entire system. Elevation of privilege threats include those situations in which an attacker has effectively penetrated all system defenses and become part of the trusted system itself, a dangerous situation indeed. Relevant security controls are in the area of </a:t>
            </a:r>
            <a:r>
              <a:rPr lang="en-US" sz="1200" b="1" kern="1200" dirty="0">
                <a:solidFill>
                  <a:schemeClr val="tx1"/>
                </a:solidFill>
                <a:effectLst/>
                <a:latin typeface="Arial" pitchFamily="-107" charset="0"/>
                <a:ea typeface="ＭＳ Ｐゴシック" pitchFamily="-107" charset="-128"/>
                <a:cs typeface="ＭＳ Ｐゴシック" pitchFamily="-107" charset="-128"/>
              </a:rPr>
              <a:t>authorization</a:t>
            </a:r>
            <a:r>
              <a:rPr lang="en-US" sz="1200" kern="1200" dirty="0">
                <a:solidFill>
                  <a:schemeClr val="tx1"/>
                </a:solidFill>
                <a:effectLst/>
                <a:latin typeface="Arial" pitchFamily="-107" charset="0"/>
                <a:ea typeface="ＭＳ Ｐゴシック" pitchFamily="-107" charset="-128"/>
                <a:cs typeface="ＭＳ Ｐゴシック" pitchFamily="-107" charset="-128"/>
              </a:rPr>
              <a:t>. </a:t>
            </a:r>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26</a:t>
            </a:fld>
            <a:endParaRPr lang="en-AU" dirty="0"/>
          </a:p>
        </p:txBody>
      </p:sp>
    </p:spTree>
    <p:extLst>
      <p:ext uri="{BB962C8B-B14F-4D97-AF65-F5344CB8AC3E}">
        <p14:creationId xmlns:p14="http://schemas.microsoft.com/office/powerpoint/2010/main" val="8622506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Table 22.3 provides a mapping between cloud security threats and STRIDE categories.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27</a:t>
            </a:fld>
            <a:endParaRPr lang="en-AU" dirty="0"/>
          </a:p>
        </p:txBody>
      </p:sp>
    </p:spTree>
    <p:extLst>
      <p:ext uri="{BB962C8B-B14F-4D97-AF65-F5344CB8AC3E}">
        <p14:creationId xmlns:p14="http://schemas.microsoft.com/office/powerpoint/2010/main" val="4150779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A data breach is an incident in which sensitive, protected, or confidential information is released, viewed, stolen, or used by an individual who is not authorized to do so. There are many ways to compromise data. Deletion or alteration of records without a backup of the original content is an obvious example. Unlinking a record from a larger context may render it unrecoverable, as can storage on unreliable media. Loss of an encoding key may result in effective destruction. Finally, unauthorized parties must be prevented from gaining access to sensitive data.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The threat of data compromise increases in the cloud, due to the number of, and interactions between, risks and challenges that are either unique to the cloud or more dangerous because of the architectural or operational characteristics of the cloud environment.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28</a:t>
            </a:fld>
            <a:endParaRPr lang="en-AU" dirty="0"/>
          </a:p>
        </p:txBody>
      </p:sp>
    </p:spTree>
    <p:extLst>
      <p:ext uri="{BB962C8B-B14F-4D97-AF65-F5344CB8AC3E}">
        <p14:creationId xmlns:p14="http://schemas.microsoft.com/office/powerpoint/2010/main" val="34400790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Database environments used in cloud computing can vary significantly. Some providers support a </a:t>
            </a:r>
            <a:r>
              <a:rPr lang="en-US" sz="1200" b="1" kern="1200" dirty="0">
                <a:solidFill>
                  <a:schemeClr val="tx1"/>
                </a:solidFill>
                <a:effectLst/>
                <a:latin typeface="Arial" pitchFamily="-107" charset="0"/>
                <a:ea typeface="ＭＳ Ｐゴシック" pitchFamily="-107" charset="-128"/>
                <a:cs typeface="ＭＳ Ｐゴシック" pitchFamily="-107" charset="-128"/>
              </a:rPr>
              <a:t>multi-instance model</a:t>
            </a:r>
            <a:r>
              <a:rPr lang="en-US" sz="1200" kern="1200" dirty="0">
                <a:solidFill>
                  <a:schemeClr val="tx1"/>
                </a:solidFill>
                <a:effectLst/>
                <a:latin typeface="Arial" pitchFamily="-107" charset="0"/>
                <a:ea typeface="ＭＳ Ｐゴシック" pitchFamily="-107" charset="-128"/>
                <a:cs typeface="ＭＳ Ｐゴシック" pitchFamily="-107" charset="-128"/>
              </a:rPr>
              <a:t>, which provide a unique DBMS running on a VM instance for each cloud subscriber. This gives the subscriber complete control over role definition, user authorization, and other administrative tasks related to security. Other providers support a </a:t>
            </a:r>
            <a:r>
              <a:rPr lang="en-US" sz="1200" b="1" kern="1200" dirty="0">
                <a:solidFill>
                  <a:schemeClr val="tx1"/>
                </a:solidFill>
                <a:effectLst/>
                <a:latin typeface="Arial" pitchFamily="-107" charset="0"/>
                <a:ea typeface="ＭＳ Ｐゴシック" pitchFamily="-107" charset="-128"/>
                <a:cs typeface="ＭＳ Ｐゴシック" pitchFamily="-107" charset="-128"/>
              </a:rPr>
              <a:t>multi-tenant model</a:t>
            </a:r>
            <a:r>
              <a:rPr lang="en-US" sz="1200" kern="1200" dirty="0">
                <a:solidFill>
                  <a:schemeClr val="tx1"/>
                </a:solidFill>
                <a:effectLst/>
                <a:latin typeface="Arial" pitchFamily="-107" charset="0"/>
                <a:ea typeface="ＭＳ Ｐゴシック" pitchFamily="-107" charset="-128"/>
                <a:cs typeface="ＭＳ Ｐゴシック" pitchFamily="-107" charset="-128"/>
              </a:rPr>
              <a:t>, which provides a predefined environment for the cloud subscriber that is shared with other tenants, typically through tagging data with a subscriber identifier. Tagging gives the appearance of exclusive use of the instance, but relies on the cloud provider to establish and maintain a sound secure database environment.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29</a:t>
            </a:fld>
            <a:endParaRPr lang="en-AU" dirty="0"/>
          </a:p>
        </p:txBody>
      </p:sp>
    </p:spTree>
    <p:extLst>
      <p:ext uri="{BB962C8B-B14F-4D97-AF65-F5344CB8AC3E}">
        <p14:creationId xmlns:p14="http://schemas.microsoft.com/office/powerpoint/2010/main" val="3314243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NIST defines cloud computing, in NIST SP-800-145 (</a:t>
            </a:r>
            <a:r>
              <a:rPr lang="en-US" sz="1200" i="1" kern="1200" dirty="0">
                <a:solidFill>
                  <a:schemeClr val="tx1"/>
                </a:solidFill>
                <a:effectLst/>
                <a:latin typeface="Arial" pitchFamily="-107" charset="0"/>
                <a:ea typeface="ＭＳ Ｐゴシック" pitchFamily="-107" charset="-128"/>
                <a:cs typeface="ＭＳ Ｐゴシック" pitchFamily="-107" charset="-128"/>
              </a:rPr>
              <a:t>The NIST Definition of Cloud Computing</a:t>
            </a:r>
            <a:r>
              <a:rPr lang="en-US" sz="1200" kern="1200" dirty="0">
                <a:solidFill>
                  <a:schemeClr val="tx1"/>
                </a:solidFill>
                <a:effectLst/>
                <a:latin typeface="Arial" pitchFamily="-107" charset="0"/>
                <a:ea typeface="ＭＳ Ｐゴシック" pitchFamily="-107" charset="-128"/>
                <a:cs typeface="ＭＳ Ｐゴシック" pitchFamily="-107" charset="-128"/>
              </a:rPr>
              <a:t>), as follows: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1" kern="1200" dirty="0">
                <a:solidFill>
                  <a:schemeClr val="tx1"/>
                </a:solidFill>
                <a:effectLst/>
                <a:latin typeface="Arial" pitchFamily="-107" charset="0"/>
                <a:ea typeface="ＭＳ Ｐゴシック" pitchFamily="-107" charset="-128"/>
                <a:cs typeface="ＭＳ Ｐゴシック" pitchFamily="-107" charset="-128"/>
              </a:rPr>
              <a:t>Cloud computing: </a:t>
            </a:r>
            <a:r>
              <a:rPr lang="en-US" sz="1200" kern="1200" dirty="0">
                <a:solidFill>
                  <a:schemeClr val="tx1"/>
                </a:solidFill>
                <a:effectLst/>
                <a:latin typeface="Arial" pitchFamily="-107" charset="0"/>
                <a:ea typeface="ＭＳ Ｐゴシック" pitchFamily="-107" charset="-128"/>
                <a:cs typeface="ＭＳ Ｐゴシック" pitchFamily="-107" charset="-128"/>
              </a:rPr>
              <a:t>A model for enabling ubiquitous, convenient, on-demand network access to a shared pool of configurable computing resources (e.g., networks, servers, storage, applications, and services) that can be rapidly provisioned and released with minimal management effort or service provider interaction. This cloud model promotes availability and is composed of five essential characteristics, three service models, and four deployment models. </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3</a:t>
            </a:fld>
            <a:endParaRPr lang="en-AU" dirty="0"/>
          </a:p>
        </p:txBody>
      </p:sp>
    </p:spTree>
    <p:extLst>
      <p:ext uri="{BB962C8B-B14F-4D97-AF65-F5344CB8AC3E}">
        <p14:creationId xmlns:p14="http://schemas.microsoft.com/office/powerpoint/2010/main" val="32340593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Data must be secured while at rest, in transit, and in use, and access to the data must be controlled. The client can employ encryption to protect data in transit, though this involves key management responsibilities for the CSP. The client can enforce access control techniques but, again, the CSP is involved to some extent depending on the service model used.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For data at rest, the ideal security measure is for the client to encrypt the database and only store encrypted data in the cloud, with the CSP having no access to the encryption key. So long as the key remains secure, the CSP has no ability to decipher the data, although corruption and other </a:t>
            </a:r>
            <a:r>
              <a:rPr lang="en-US" sz="1200" kern="1200" dirty="0" err="1">
                <a:solidFill>
                  <a:schemeClr val="tx1"/>
                </a:solidFill>
                <a:effectLst/>
                <a:latin typeface="Arial" pitchFamily="-107" charset="0"/>
                <a:ea typeface="ＭＳ Ｐゴシック" pitchFamily="-107" charset="-128"/>
                <a:cs typeface="ＭＳ Ｐゴシック" pitchFamily="-107" charset="-128"/>
              </a:rPr>
              <a:t>DoS</a:t>
            </a:r>
            <a:r>
              <a:rPr lang="en-US" sz="1200" kern="1200" dirty="0">
                <a:solidFill>
                  <a:schemeClr val="tx1"/>
                </a:solidFill>
                <a:effectLst/>
                <a:latin typeface="Arial" pitchFamily="-107" charset="0"/>
                <a:ea typeface="ＭＳ Ｐゴシック" pitchFamily="-107" charset="-128"/>
                <a:cs typeface="ＭＳ Ｐゴシック" pitchFamily="-107" charset="-128"/>
              </a:rPr>
              <a:t> attacks remain a risk.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30</a:t>
            </a:fld>
            <a:endParaRPr lang="en-AU" dirty="0"/>
          </a:p>
        </p:txBody>
      </p:sp>
    </p:spTree>
    <p:extLst>
      <p:ext uri="{BB962C8B-B14F-4D97-AF65-F5344CB8AC3E}">
        <p14:creationId xmlns:p14="http://schemas.microsoft.com/office/powerpoint/2010/main" val="25507771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Arial" pitchFamily="-107" charset="0"/>
                <a:ea typeface="ＭＳ Ｐゴシック" pitchFamily="-107" charset="-128"/>
                <a:cs typeface="ＭＳ Ｐゴシック" pitchFamily="-107" charset="-128"/>
              </a:rPr>
              <a:t>Identity and access management (IAM) </a:t>
            </a:r>
            <a:r>
              <a:rPr lang="en-US" sz="1200" kern="1200" dirty="0">
                <a:solidFill>
                  <a:schemeClr val="tx1"/>
                </a:solidFill>
                <a:effectLst/>
                <a:latin typeface="Arial" pitchFamily="-107" charset="0"/>
                <a:ea typeface="ＭＳ Ｐゴシック" pitchFamily="-107" charset="-128"/>
                <a:cs typeface="ＭＳ Ｐゴシック" pitchFamily="-107" charset="-128"/>
              </a:rPr>
              <a:t>includes people, processes, and systems that are used to manage access to enterprise resources by assuring that the identity of an entity is verified, and then granting the correct level of access based on this assured identity. One aspect of identity management is identity provisioning, which has to do with providing access to identified users and subsequently deprovisioning, or denying access, to users when the client enterprise designates such users as no longer having access to enterprise resources in the cloud. Another aspect of identity management is for the cloud to participate in the identity management scheme used by the client enterprise. Among other requirements, the cloud service provider must be able to exchange identity attributes with the enterprise’s chosen identity provider.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The access management portion of IAM involves authentication and access control services. For example, the CSP must be able to authenticate users in a trustworthy manner. The access control requirements in SPI environments include establishing trusted user profile and policy information, using it to control access within the cloud service, and doing this in an auditable way.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31</a:t>
            </a:fld>
            <a:endParaRPr lang="en-AU" dirty="0"/>
          </a:p>
        </p:txBody>
      </p:sp>
    </p:spTree>
    <p:extLst>
      <p:ext uri="{BB962C8B-B14F-4D97-AF65-F5344CB8AC3E}">
        <p14:creationId xmlns:p14="http://schemas.microsoft.com/office/powerpoint/2010/main" val="26733171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CSPs expose a set of software interfaces or APIs that customers use to manage and interact with cloud services. The security and availability of general cloud services are dependent upon the security of these basic APIs. From authentication and access control to encryption and activity monitoring, these interfaces must be designed to protect against both accidental and malicious attempts to circumvent policy.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Countermeasures include (1) analyzing the security model of CSP interfaces; (2) ensuring that strong authentication and access controls are implemented in concert with encrypted transmission; and (3) understanding the dependency chain associated with the API.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32</a:t>
            </a:fld>
            <a:endParaRPr lang="en-AU" dirty="0"/>
          </a:p>
        </p:txBody>
      </p:sp>
    </p:spTree>
    <p:extLst>
      <p:ext uri="{BB962C8B-B14F-4D97-AF65-F5344CB8AC3E}">
        <p14:creationId xmlns:p14="http://schemas.microsoft.com/office/powerpoint/2010/main" val="19653217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In this context, the term </a:t>
            </a:r>
            <a:r>
              <a:rPr lang="en-US" sz="1200" i="1" kern="1200" dirty="0">
                <a:solidFill>
                  <a:schemeClr val="tx1"/>
                </a:solidFill>
                <a:effectLst/>
                <a:latin typeface="Arial" pitchFamily="-107" charset="0"/>
                <a:ea typeface="ＭＳ Ｐゴシック" pitchFamily="-107" charset="-128"/>
                <a:cs typeface="ＭＳ Ｐゴシック" pitchFamily="-107" charset="-128"/>
              </a:rPr>
              <a:t>system vulnerabilities </a:t>
            </a:r>
            <a:r>
              <a:rPr lang="en-US" sz="1200" kern="1200" dirty="0">
                <a:solidFill>
                  <a:schemeClr val="tx1"/>
                </a:solidFill>
                <a:effectLst/>
                <a:latin typeface="Arial" pitchFamily="-107" charset="0"/>
                <a:ea typeface="ＭＳ Ｐゴシック" pitchFamily="-107" charset="-128"/>
                <a:cs typeface="ＭＳ Ｐゴシック" pitchFamily="-107" charset="-128"/>
              </a:rPr>
              <a:t>refers to exploitable bugs or weakness in operating system and other system software on platforms that constitute the cloud infrastructure. System vulnerabilities can be exploited by hackers and malicious software across a shared cloud environment.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Countering system vulnerabilities is an ongoing technical and management process that involves risk analysis and management, regular vulnerability detection, patch management, and IT staff training. [STAL19] provides a thorough discussion of this topic.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33</a:t>
            </a:fld>
            <a:endParaRPr lang="en-AU" dirty="0"/>
          </a:p>
        </p:txBody>
      </p:sp>
    </p:spTree>
    <p:extLst>
      <p:ext uri="{BB962C8B-B14F-4D97-AF65-F5344CB8AC3E}">
        <p14:creationId xmlns:p14="http://schemas.microsoft.com/office/powerpoint/2010/main" val="32960072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Account or service hijacking, usually with stolen credentials, remains a top threat. With stolen credentials, attackers can often access critical areas of deployed cloud computing services, allowing them to compromise the confidentiality, integrity, and availability of those services. The concern is heightened in the context of cloud computing because: </a:t>
            </a:r>
          </a:p>
          <a:p>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  There is additional attack surface exposure due to increased complexity and dynamic infrastructure allocation;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New APIs/interfaces are emerging that are untested; and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The consumer’s account, if hijacked, may be used to steal information, manipulate data, and defraud others, or to attack other tenants as an insider in the multi-tenancy environment. </a:t>
            </a:r>
            <a:endParaRPr lang="en-US" dirty="0">
              <a:effectLst/>
            </a:endParaRPr>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Countermeasures include the following: (1) prohibit the sharing of account credentials between users and services; (2) leverage strong two-factor authentication techniques where possible; (3) employ proactive monitoring to detect unauthorized activity; and (4) understand CSP security policies and SLAs. </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34</a:t>
            </a:fld>
            <a:endParaRPr lang="en-AU" dirty="0"/>
          </a:p>
        </p:txBody>
      </p:sp>
    </p:spTree>
    <p:extLst>
      <p:ext uri="{BB962C8B-B14F-4D97-AF65-F5344CB8AC3E}">
        <p14:creationId xmlns:p14="http://schemas.microsoft.com/office/powerpoint/2010/main" val="35953646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Under the cloud computing paradigm, an organization relinquishes direct control over many aspects of security and, in doing so, confers an unprecedented level of trust onto the CSP. One grave concern is the risk of malicious insider activity. Cloud architectures necessitate certain roles that are extremely high risk. Examples include CSP system administrators and managed security service providers. </a:t>
            </a:r>
            <a:endParaRPr lang="en-US" dirty="0">
              <a:effectLst/>
            </a:endParaRPr>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Countermeasures include the following: (1) enforce strict supply chain management and conduct a comprehensive supplier assessment; (2) specify human resource requirements as part of legal contract; (3) require transparency into overall information security and management practices, as well as compliance reporting; and (4) determine security breach notification processes. </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35</a:t>
            </a:fld>
            <a:endParaRPr lang="en-AU" dirty="0"/>
          </a:p>
        </p:txBody>
      </p:sp>
    </p:spTree>
    <p:extLst>
      <p:ext uri="{BB962C8B-B14F-4D97-AF65-F5344CB8AC3E}">
        <p14:creationId xmlns:p14="http://schemas.microsoft.com/office/powerpoint/2010/main" val="39569777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An advanced persistent threat (APT) is a network attack in which an unauthorized person gains access to a network and stays there undetected for a long period of time. The intention of an APT attack is to steal data rather than to cause damage to the network or organization. APT attacks target organizations in sectors with high-value information, such as national defense, manufacturing, and the financial industry. APTs differ from other types of attack by their careful target selection, and persistent, often stealthy, intrusion efforts over extended periods.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effectLst/>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36</a:t>
            </a:fld>
            <a:endParaRPr lang="en-AU" dirty="0"/>
          </a:p>
        </p:txBody>
      </p:sp>
    </p:spTree>
    <p:extLst>
      <p:ext uri="{BB962C8B-B14F-4D97-AF65-F5344CB8AC3E}">
        <p14:creationId xmlns:p14="http://schemas.microsoft.com/office/powerpoint/2010/main" val="18107337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The principle countermeasure for such threats is the effective use of threat intelligence. Threat intelligence is helping organizations understand the risks of the most common and severe external threats, such as advanced persistent threats (APTs), exploits, and zero-day threats. Although threat actors also include internal (or insider) and partner threats, the emphasis is on the types of external threats that are most likely to affect a particular organization’s environment. Threat intelligence includes in-depth information about specific threats to help an organization protect itself from the types of attacks that could do them the most damage.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37</a:t>
            </a:fld>
            <a:endParaRPr lang="en-AU" dirty="0"/>
          </a:p>
        </p:txBody>
      </p:sp>
    </p:spTree>
    <p:extLst>
      <p:ext uri="{BB962C8B-B14F-4D97-AF65-F5344CB8AC3E}">
        <p14:creationId xmlns:p14="http://schemas.microsoft.com/office/powerpoint/2010/main" val="87741708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As an example of the importance of threat intelligence, Figure 22.7, based on one in [ISAC13] illustrates the impact of threat intelligence on an APT attack</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A typical APT attack proceeds with the following steps: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Conduct background research. </a:t>
            </a:r>
            <a:r>
              <a:rPr lang="en-US" sz="1200" kern="1200" dirty="0">
                <a:solidFill>
                  <a:schemeClr val="tx1"/>
                </a:solidFill>
                <a:effectLst/>
                <a:latin typeface="Arial" pitchFamily="-107" charset="0"/>
                <a:ea typeface="ＭＳ Ｐゴシック" pitchFamily="-107" charset="-128"/>
                <a:cs typeface="ＭＳ Ｐゴシック" pitchFamily="-107" charset="-128"/>
              </a:rPr>
              <a:t>An APT attack begins with research on potential targets to identify specific avenues of attack. This maximizes the chances that their target will react as desired.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Execute initial attack. </a:t>
            </a:r>
            <a:r>
              <a:rPr lang="en-US" sz="1200" kern="1200" dirty="0">
                <a:solidFill>
                  <a:schemeClr val="tx1"/>
                </a:solidFill>
                <a:effectLst/>
                <a:latin typeface="Arial" pitchFamily="-107" charset="0"/>
                <a:ea typeface="ＭＳ Ｐゴシック" pitchFamily="-107" charset="-128"/>
                <a:cs typeface="ＭＳ Ｐゴシック" pitchFamily="-107" charset="-128"/>
              </a:rPr>
              <a:t>Typically, the initial attack targets one or more specific individuals through some form of social engineering: embedding a link to malicious content into an email message, an instant message, a social media posting or another attack vector, and then persuading the target to open an attachment or click on a link to infect one or more devices with malicious software.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Establish foothold. </a:t>
            </a:r>
            <a:r>
              <a:rPr lang="en-US" sz="1200" kern="1200" dirty="0">
                <a:solidFill>
                  <a:schemeClr val="tx1"/>
                </a:solidFill>
                <a:effectLst/>
                <a:latin typeface="Arial" pitchFamily="-107" charset="0"/>
                <a:ea typeface="ＭＳ Ｐゴシック" pitchFamily="-107" charset="-128"/>
                <a:cs typeface="ＭＳ Ｐゴシック" pitchFamily="-107" charset="-128"/>
              </a:rPr>
              <a:t>The APT establishes an initial foothold into the target environment using customized malware. In almost every case, that custom software does not trigger any antivirus alert, but it does signal the APT of the successful attack. The initial infection tool, sometimes called first-stage malware, may have very little malicious functionality, but it generally is able to beacon home and download additional functionality, sometimes called second-stage malware.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Enable persistence. </a:t>
            </a:r>
            <a:r>
              <a:rPr lang="en-US" sz="1200" kern="1200" dirty="0">
                <a:solidFill>
                  <a:schemeClr val="tx1"/>
                </a:solidFill>
                <a:effectLst/>
                <a:latin typeface="Arial" pitchFamily="-107" charset="0"/>
                <a:ea typeface="ＭＳ Ｐゴシック" pitchFamily="-107" charset="-128"/>
                <a:cs typeface="ＭＳ Ｐゴシック" pitchFamily="-107" charset="-128"/>
              </a:rPr>
              <a:t>One of the primary objectives of the APT is to establish persistent command and control over compromised computers in the target environment—meaning control and access that will survive a reboot of the targeted device and provide the APT with regular connectivity to the target environment. In most cases, this persistence is established simply by installing new services (including the attacker’s command-and-control software) on the target computer that automatically start when the computer boots.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Conduct enterprise reconnaissance. </a:t>
            </a:r>
            <a:r>
              <a:rPr lang="en-US" sz="1200" kern="1200" dirty="0">
                <a:solidFill>
                  <a:schemeClr val="tx1"/>
                </a:solidFill>
                <a:effectLst/>
                <a:latin typeface="Arial" pitchFamily="-107" charset="0"/>
                <a:ea typeface="ＭＳ Ｐゴシック" pitchFamily="-107" charset="-128"/>
                <a:cs typeface="ＭＳ Ｐゴシック" pitchFamily="-107" charset="-128"/>
              </a:rPr>
              <a:t>After establishing persistent access to the target environment, the APT will typically attempt to find the servers or storage facilities holding the targeted information. In most cases, the reconnaissance uses the tools available on the compromised computers. In some cases, the APT uploads scanning tools to search for specific types of systems (e.g., identity and access management, authentication, VPN, database, or email servers).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Move laterally to new systems. </a:t>
            </a:r>
            <a:r>
              <a:rPr lang="en-US" sz="1200" kern="1200" dirty="0">
                <a:solidFill>
                  <a:schemeClr val="tx1"/>
                </a:solidFill>
                <a:effectLst/>
                <a:latin typeface="Arial" pitchFamily="-107" charset="0"/>
                <a:ea typeface="ＭＳ Ｐゴシック" pitchFamily="-107" charset="-128"/>
                <a:cs typeface="ＭＳ Ｐゴシック" pitchFamily="-107" charset="-128"/>
              </a:rPr>
              <a:t>Part of enterprise reconnaissance necessarily includes moving laterally to new systems to explore their contents and under- stand what new parts of the enterprise can be accessed from the new systems. The APT may directly install command-and-control software on new systems to expand persistent access to the environment.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Escalate privileges. </a:t>
            </a:r>
            <a:r>
              <a:rPr lang="en-US" sz="1200" kern="1200" dirty="0">
                <a:solidFill>
                  <a:schemeClr val="tx1"/>
                </a:solidFill>
                <a:effectLst/>
                <a:latin typeface="Arial" pitchFamily="-107" charset="0"/>
                <a:ea typeface="ＭＳ Ｐゴシック" pitchFamily="-107" charset="-128"/>
                <a:cs typeface="ＭＳ Ｐゴシック" pitchFamily="-107" charset="-128"/>
              </a:rPr>
              <a:t>As the attackers conduct reconnaissance and move around the network using the compromised credentials of their first few targets, they inevitably seek to escalate from local user to local administrator to higher levels of privilege in the environment so that they are not constrained to any specific part of the environment. In enterprises where access to information is tightly controlled, compromising all the credentials in the environment allows the attackers to masquerade as anyone in the environment and access any resource they desire.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Gather and encrypt data of interest. </a:t>
            </a:r>
            <a:r>
              <a:rPr lang="en-US" sz="1200" kern="1200" dirty="0">
                <a:solidFill>
                  <a:schemeClr val="tx1"/>
                </a:solidFill>
                <a:effectLst/>
                <a:latin typeface="Arial" pitchFamily="-107" charset="0"/>
                <a:ea typeface="ＭＳ Ｐゴシック" pitchFamily="-107" charset="-128"/>
                <a:cs typeface="ＭＳ Ｐゴシック" pitchFamily="-107" charset="-128"/>
              </a:rPr>
              <a:t>Having found the data of interest to them, the APT generally gathers the data into an archive and then compresses and encrypts the archive. This enables the APT to hide the contents of the archive from technologies that include deep packet inspection and data loss prevention (DLP) capabilities at the enterprise boundary. </a:t>
            </a:r>
            <a:endParaRPr lang="en-US" dirty="0">
              <a:effectLst/>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 </a:t>
            </a: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Exfiltrate data from victim systems. </a:t>
            </a:r>
            <a:r>
              <a:rPr lang="en-US" sz="1200" kern="1200" dirty="0">
                <a:solidFill>
                  <a:schemeClr val="tx1"/>
                </a:solidFill>
                <a:effectLst/>
                <a:latin typeface="Arial" pitchFamily="-107" charset="0"/>
                <a:ea typeface="ＭＳ Ｐゴシック" pitchFamily="-107" charset="-128"/>
                <a:cs typeface="ＭＳ Ｐゴシック" pitchFamily="-107" charset="-128"/>
              </a:rPr>
              <a:t>The APT may use a variety of tools and protocols to surreptitiously transfer data from the target systems.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Maintain persistent presence. </a:t>
            </a:r>
            <a:r>
              <a:rPr lang="en-US" sz="1200" kern="1200" dirty="0">
                <a:solidFill>
                  <a:schemeClr val="tx1"/>
                </a:solidFill>
                <a:effectLst/>
                <a:latin typeface="Arial" pitchFamily="-107" charset="0"/>
                <a:ea typeface="ＭＳ Ｐゴシック" pitchFamily="-107" charset="-128"/>
                <a:cs typeface="ＭＳ Ｐゴシック" pitchFamily="-107" charset="-128"/>
              </a:rPr>
              <a:t>An APT seeks to attain what its controllers have tasked it to do: maintain access to the target environment. It is not uncommon for the APT to sit undetected in an enterprise network for lengthy periods of time before being activated. </a:t>
            </a:r>
            <a:endParaRPr lang="en-US" dirty="0">
              <a:effectLst/>
            </a:endParaRPr>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As Figure 22.7 indicates, threat intelligence may enable a security team to become aware of a threat well before the point of typical notification, which is often after the real damage is done. Even if an early opportunity is lost, threat intelligence can cut down the time it takes to discover that an attack has already succeeded and there- fore speed up remediation actions to limit the damage. </a:t>
            </a:r>
            <a:endParaRPr lang="en-US" dirty="0">
              <a:effectLst/>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38</a:t>
            </a:fld>
            <a:endParaRPr lang="en-AU" dirty="0"/>
          </a:p>
        </p:txBody>
      </p:sp>
    </p:spTree>
    <p:extLst>
      <p:ext uri="{BB962C8B-B14F-4D97-AF65-F5344CB8AC3E}">
        <p14:creationId xmlns:p14="http://schemas.microsoft.com/office/powerpoint/2010/main" val="26007219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Data loss refers to the permanent loss of CSC data that are stored in the cloud through accidental or malicious deletion of data and backup copies from cloud storage. </a:t>
            </a:r>
            <a:endParaRPr lang="en-US" dirty="0">
              <a:effectLst/>
            </a:endParaRPr>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To counter this threat, the CSC should be assured that the CSP has a thorough redundancy scheme with regular backups, including geographic redundancy. This may be supplemented by a cloud-to-premise backup so that a recent copy is available at the customer site. </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39</a:t>
            </a:fld>
            <a:endParaRPr lang="en-AU" dirty="0"/>
          </a:p>
        </p:txBody>
      </p:sp>
    </p:spTree>
    <p:extLst>
      <p:ext uri="{BB962C8B-B14F-4D97-AF65-F5344CB8AC3E}">
        <p14:creationId xmlns:p14="http://schemas.microsoft.com/office/powerpoint/2010/main" val="16174948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The definition refers to various models and characteristics, whose relationship is illustrated in Figure 22.1. The essential characteristics of cloud computing include the following: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pitchFamily="-107" charset="0"/>
              <a:ea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Broad network access: </a:t>
            </a:r>
            <a:r>
              <a:rPr lang="en-US" sz="1200" kern="1200" dirty="0">
                <a:solidFill>
                  <a:schemeClr val="tx1"/>
                </a:solidFill>
                <a:effectLst/>
                <a:latin typeface="Arial" pitchFamily="-107" charset="0"/>
                <a:ea typeface="ＭＳ Ｐゴシック" pitchFamily="-107" charset="-128"/>
                <a:cs typeface="ＭＳ Ｐゴシック" pitchFamily="-107" charset="-128"/>
              </a:rPr>
              <a:t>Capabilities are available over the network and accessed through standard mechanisms that promote use by heterogeneous thin or thick client platforms (e.g., mobile phones, laptops, and PDAs) as well as other traditional or cloud-based software services. </a:t>
            </a:r>
          </a:p>
          <a:p>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Rapid elasticity: </a:t>
            </a:r>
            <a:r>
              <a:rPr lang="en-US" sz="1200" kern="1200" dirty="0">
                <a:solidFill>
                  <a:schemeClr val="tx1"/>
                </a:solidFill>
                <a:effectLst/>
                <a:latin typeface="Arial" pitchFamily="-107" charset="0"/>
                <a:ea typeface="ＭＳ Ｐゴシック" pitchFamily="-107" charset="-128"/>
                <a:cs typeface="ＭＳ Ｐゴシック" pitchFamily="-107" charset="-128"/>
              </a:rPr>
              <a:t>Cloud computing gives you the ability to expand and reduce resources according to your specific service requirement. For example, you may need a large number of server resources for the duration of a specific task. You can then release these resources upon completion of the task. </a:t>
            </a:r>
          </a:p>
          <a:p>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Measured service: </a:t>
            </a:r>
            <a:r>
              <a:rPr lang="en-US" sz="1200" kern="1200" dirty="0">
                <a:solidFill>
                  <a:schemeClr val="tx1"/>
                </a:solidFill>
                <a:effectLst/>
                <a:latin typeface="Arial" pitchFamily="-107" charset="0"/>
                <a:ea typeface="ＭＳ Ｐゴシック" pitchFamily="-107" charset="-128"/>
                <a:cs typeface="ＭＳ Ｐゴシック" pitchFamily="-107" charset="-128"/>
              </a:rPr>
              <a:t>Cloud systems automatically control and optimize resource use by leveraging a metering capability at some level of abstraction appropriate to the type of service (e.g., storage, processing, bandwidth, and active user accounts). Resource usage can be monitored, controlled, and reported, providing transparency for both the provider and consumer of the utilized service. </a:t>
            </a:r>
          </a:p>
          <a:p>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On-demand self-service: </a:t>
            </a:r>
            <a:r>
              <a:rPr lang="en-US" sz="1200" kern="1200" dirty="0">
                <a:solidFill>
                  <a:schemeClr val="tx1"/>
                </a:solidFill>
                <a:effectLst/>
                <a:latin typeface="Arial" pitchFamily="-107" charset="0"/>
                <a:ea typeface="ＭＳ Ｐゴシック" pitchFamily="-107" charset="-128"/>
                <a:cs typeface="ＭＳ Ｐゴシック" pitchFamily="-107" charset="-128"/>
              </a:rPr>
              <a:t>A cloud service consumer (CSC) can unilaterally provision computing capabilities, such as server time and network storage, as needed automatically without requiring human interaction with each service provider. Because the service is on demand, the resources are not permanent parts of your IT infrastructure. </a:t>
            </a:r>
          </a:p>
          <a:p>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Resource pooling: </a:t>
            </a:r>
            <a:r>
              <a:rPr lang="en-US" sz="1200" kern="1200" dirty="0">
                <a:solidFill>
                  <a:schemeClr val="tx1"/>
                </a:solidFill>
                <a:effectLst/>
                <a:latin typeface="Arial" pitchFamily="-107" charset="0"/>
                <a:ea typeface="ＭＳ Ｐゴシック" pitchFamily="-107" charset="-128"/>
                <a:cs typeface="ＭＳ Ｐゴシック" pitchFamily="-107" charset="-128"/>
              </a:rPr>
              <a:t>The provider’s computing resources are pooled to serve multiple CSCs using a multi-tenant model, with different physical and virtual resources dynamically assigned and reassigned according to consumer demand. There is a degree of location independence in that the CSC generally has no control or knowledge of the exact location of the provided resources, but may be able to specify location at a higher level of abstraction (e.g., country, state, or data center). Examples of resources include storage, processing, memory, network bandwidth, and virtual machines. Even private clouds tend to pool resources between different parts of the same organization.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4</a:t>
            </a:fld>
            <a:endParaRPr lang="en-AU" dirty="0"/>
          </a:p>
        </p:txBody>
      </p:sp>
    </p:spTree>
    <p:extLst>
      <p:ext uri="{BB962C8B-B14F-4D97-AF65-F5344CB8AC3E}">
        <p14:creationId xmlns:p14="http://schemas.microsoft.com/office/powerpoint/2010/main" val="25947885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This category refers to the due diligence that should be performed by a CSC before choosing a particular CSP. At a general level, the enterprise needs to analyze the risks involved in moving to a cloud-based solution. Beyond that, the choice of CSP and the contractual terms with that CSP must be scrutinized carefully to minimize risk.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[TIER15] lists the following general categories of due diligence: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Verify infrastructure: </a:t>
            </a:r>
            <a:r>
              <a:rPr lang="en-US" sz="1200" kern="1200" dirty="0">
                <a:solidFill>
                  <a:schemeClr val="tx1"/>
                </a:solidFill>
                <a:effectLst/>
                <a:latin typeface="Arial" pitchFamily="-107" charset="0"/>
                <a:ea typeface="ＭＳ Ｐゴシック" pitchFamily="-107" charset="-128"/>
                <a:cs typeface="ＭＳ Ｐゴシック" pitchFamily="-107" charset="-128"/>
              </a:rPr>
              <a:t>The CSPs infrastructure consists of facilities, hardware, system and application software, core connectivity, and external network interfaces. The CSP should rely on standardized, enterprise-class equipment, and software with documented integration schemes.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Verify certification: </a:t>
            </a:r>
            <a:r>
              <a:rPr lang="en-US" sz="1200" kern="1200" dirty="0">
                <a:solidFill>
                  <a:schemeClr val="tx1"/>
                </a:solidFill>
                <a:effectLst/>
                <a:latin typeface="Arial" pitchFamily="-107" charset="0"/>
                <a:ea typeface="ＭＳ Ｐゴシック" pitchFamily="-107" charset="-128"/>
                <a:cs typeface="ＭＳ Ｐゴシック" pitchFamily="-107" charset="-128"/>
              </a:rPr>
              <a:t>At minimum, the CSP should demonstrate that it is in compliance with all relevant security and privacy laws and regulations. In addition, the CSP should follow industry best practices as documented in numerous NIST documents, specifications from the Cloud Security Alliance, and various industry and standards organization specifications.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Verify the CSP’s due diligence: </a:t>
            </a:r>
            <a:r>
              <a:rPr lang="en-US" sz="1200" kern="1200" dirty="0">
                <a:solidFill>
                  <a:schemeClr val="tx1"/>
                </a:solidFill>
                <a:effectLst/>
                <a:latin typeface="Arial" pitchFamily="-107" charset="0"/>
                <a:ea typeface="ＭＳ Ｐゴシック" pitchFamily="-107" charset="-128"/>
                <a:cs typeface="ＭＳ Ｐゴシック" pitchFamily="-107" charset="-128"/>
              </a:rPr>
              <a:t>The CSP must document and, as appropriate, demonstrate that it is doing its own due diligence to ensure that its equipment, networks, and protocols actually work through a broad spectrum of scenarios, both ordinary and catastrophic.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Verify data protection: </a:t>
            </a:r>
            <a:r>
              <a:rPr lang="en-US" sz="1200" kern="1200" dirty="0">
                <a:solidFill>
                  <a:schemeClr val="tx1"/>
                </a:solidFill>
                <a:effectLst/>
                <a:latin typeface="Arial" pitchFamily="-107" charset="0"/>
                <a:ea typeface="ＭＳ Ｐゴシック" pitchFamily="-107" charset="-128"/>
                <a:cs typeface="ＭＳ Ｐゴシック" pitchFamily="-107" charset="-128"/>
              </a:rPr>
              <a:t>The CSP should be able to document a comprehensive and integrated set of security controls to ensure against data breaches and data loss. </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40</a:t>
            </a:fld>
            <a:endParaRPr lang="en-AU" dirty="0"/>
          </a:p>
        </p:txBody>
      </p:sp>
    </p:spTree>
    <p:extLst>
      <p:ext uri="{BB962C8B-B14F-4D97-AF65-F5344CB8AC3E}">
        <p14:creationId xmlns:p14="http://schemas.microsoft.com/office/powerpoint/2010/main" val="34994516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For many CSPs, it is relatively easy for a CSC to register and begin using cloud services, some even offering free limited trial periods. This enables attackers to get inside the cloud to conduct various attacks, such as spamming, malicious code attacks, and </a:t>
            </a:r>
            <a:r>
              <a:rPr lang="en-US" sz="1200" kern="1200" dirty="0" err="1">
                <a:solidFill>
                  <a:schemeClr val="tx1"/>
                </a:solidFill>
                <a:effectLst/>
                <a:latin typeface="Arial" pitchFamily="-107" charset="0"/>
                <a:ea typeface="ＭＳ Ｐゴシック" pitchFamily="-107" charset="-128"/>
                <a:cs typeface="ＭＳ Ｐゴシック" pitchFamily="-107" charset="-128"/>
              </a:rPr>
              <a:t>DoS</a:t>
            </a:r>
            <a:r>
              <a:rPr lang="en-US" sz="1200" kern="1200" dirty="0">
                <a:solidFill>
                  <a:schemeClr val="tx1"/>
                </a:solidFill>
                <a:effectLst/>
                <a:latin typeface="Arial" pitchFamily="-107" charset="0"/>
                <a:ea typeface="ＭＳ Ｐゴシック" pitchFamily="-107" charset="-128"/>
                <a:cs typeface="ＭＳ Ｐゴシック" pitchFamily="-107" charset="-128"/>
              </a:rPr>
              <a:t>. PaaS providers have traditionally suffered most from this kind of attacks; however, recent evidence shows that hackers have begun to target IaaS vendors as well. The burden is on the CSP to protect against such attacks, but CSCs must monitor activity with respect to their data and resources to detect any malicious behavior.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Countermeasures include (1) stricter initial registration and validation processes; (2) enhanced credit card fraud monitoring and coordination; (3) comprehensive introspection of customer network traffic; and (4) monitoring public blacklists for one’s own network blocks.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41</a:t>
            </a:fld>
            <a:endParaRPr lang="en-AU" dirty="0"/>
          </a:p>
        </p:txBody>
      </p:sp>
    </p:spTree>
    <p:extLst>
      <p:ext uri="{BB962C8B-B14F-4D97-AF65-F5344CB8AC3E}">
        <p14:creationId xmlns:p14="http://schemas.microsoft.com/office/powerpoint/2010/main" val="40215864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By the nature of the service it provides, a public CSP has to be exposed to the Internet and other public networks, its presence advertised, and its interfaces well-defined. These factors make CSPs a logical target for </a:t>
            </a:r>
            <a:r>
              <a:rPr lang="en-US" sz="1200" kern="1200" dirty="0" err="1">
                <a:solidFill>
                  <a:schemeClr val="tx1"/>
                </a:solidFill>
                <a:effectLst/>
                <a:latin typeface="Arial" pitchFamily="-107" charset="0"/>
                <a:ea typeface="ＭＳ Ｐゴシック" pitchFamily="-107" charset="-128"/>
                <a:cs typeface="ＭＳ Ｐゴシック" pitchFamily="-107" charset="-128"/>
              </a:rPr>
              <a:t>DoS</a:t>
            </a:r>
            <a:r>
              <a:rPr lang="en-US" sz="1200" kern="1200" dirty="0">
                <a:solidFill>
                  <a:schemeClr val="tx1"/>
                </a:solidFill>
                <a:effectLst/>
                <a:latin typeface="Arial" pitchFamily="-107" charset="0"/>
                <a:ea typeface="ＭＳ Ｐゴシック" pitchFamily="-107" charset="-128"/>
                <a:cs typeface="ＭＳ Ｐゴシック" pitchFamily="-107" charset="-128"/>
              </a:rPr>
              <a:t> attacks. Such attacks can prevent, for a time, a CSC from accessing their data or their applications.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The countermeasure for such attacks is for the CSP (1) to perform ongoing threat intelligence to be aware of the nature of potential attacks and the potential vulnerabilities in their cloud and (2) to deploy automated tools to spot and defend the core cloud services from such attacks.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42</a:t>
            </a:fld>
            <a:endParaRPr lang="en-AU" dirty="0"/>
          </a:p>
        </p:txBody>
      </p:sp>
    </p:spTree>
    <p:extLst>
      <p:ext uri="{BB962C8B-B14F-4D97-AF65-F5344CB8AC3E}">
        <p14:creationId xmlns:p14="http://schemas.microsoft.com/office/powerpoint/2010/main" val="660327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IaaS vendors deliver their services in a scalable way by sharing infrastructure. Often, the underlying components that make up this infrastructure (CPU caches, GPUs, etc.) were not designed to offer strong isolation properties for a multi-tenant architecture. CSPs typically approach this risk by the use of isolated virtual machines for individual clients. This approach is still vulnerable to attack, by both insiders and outsiders, and so can only be a part of an overall security strategy.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Countermeasures include the following: (1) implement security best practices for installation/configuration; (2) monitor environment for unauthorized changes/ activity; (3) promote strong authentication and access control for administrative access and operations; (4) enforce SLAs for patching and vulnerability remediation; and (5) conduct vulnerability scanning and configuration audits.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43</a:t>
            </a:fld>
            <a:endParaRPr lang="en-AU" dirty="0"/>
          </a:p>
        </p:txBody>
      </p:sp>
    </p:spTree>
    <p:extLst>
      <p:ext uri="{BB962C8B-B14F-4D97-AF65-F5344CB8AC3E}">
        <p14:creationId xmlns:p14="http://schemas.microsoft.com/office/powerpoint/2010/main" val="37065171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The term </a:t>
            </a:r>
            <a:r>
              <a:rPr lang="en-US" sz="1200" b="1" kern="1200" dirty="0">
                <a:solidFill>
                  <a:schemeClr val="tx1"/>
                </a:solidFill>
                <a:effectLst/>
                <a:latin typeface="Arial" pitchFamily="-107" charset="0"/>
                <a:ea typeface="ＭＳ Ｐゴシック" pitchFamily="-107" charset="-128"/>
                <a:cs typeface="ＭＳ Ｐゴシック" pitchFamily="-107" charset="-128"/>
              </a:rPr>
              <a:t>security as a service </a:t>
            </a:r>
            <a:r>
              <a:rPr lang="en-US" sz="1200" kern="1200" dirty="0">
                <a:solidFill>
                  <a:schemeClr val="tx1"/>
                </a:solidFill>
                <a:effectLst/>
                <a:latin typeface="Arial" pitchFamily="-107" charset="0"/>
                <a:ea typeface="ＭＳ Ｐゴシック" pitchFamily="-107" charset="-128"/>
                <a:cs typeface="ＭＳ Ｐゴシック" pitchFamily="-107" charset="-128"/>
              </a:rPr>
              <a:t>has generally meant a package of security services offered by a service provider that offloads much of the security responsibility from an enterprise to the security service provider. Among the services typically provided are authentication, antivirus, antimalware/spyware, intrusion detection, and security event management. In the context of cloud computing, cloud security as a service, designated </a:t>
            </a:r>
            <a:r>
              <a:rPr lang="en-US" sz="1200" b="1" kern="1200" dirty="0" err="1">
                <a:solidFill>
                  <a:schemeClr val="tx1"/>
                </a:solidFill>
                <a:effectLst/>
                <a:latin typeface="Arial" pitchFamily="-107" charset="0"/>
                <a:ea typeface="ＭＳ Ｐゴシック" pitchFamily="-107" charset="-128"/>
                <a:cs typeface="ＭＳ Ｐゴシック" pitchFamily="-107" charset="-128"/>
              </a:rPr>
              <a:t>SecaaS</a:t>
            </a:r>
            <a:r>
              <a:rPr lang="en-US" sz="1200" b="1" kern="1200" dirty="0">
                <a:solidFill>
                  <a:schemeClr val="tx1"/>
                </a:solidFill>
                <a:effectLst/>
                <a:latin typeface="Arial" pitchFamily="-107" charset="0"/>
                <a:ea typeface="ＭＳ Ｐゴシック" pitchFamily="-107" charset="-128"/>
                <a:cs typeface="ＭＳ Ｐゴシック" pitchFamily="-107" charset="-128"/>
              </a:rPr>
              <a:t>, </a:t>
            </a:r>
            <a:r>
              <a:rPr lang="en-US" sz="1200" kern="1200" dirty="0">
                <a:solidFill>
                  <a:schemeClr val="tx1"/>
                </a:solidFill>
                <a:effectLst/>
                <a:latin typeface="Arial" pitchFamily="-107" charset="0"/>
                <a:ea typeface="ＭＳ Ｐゴシック" pitchFamily="-107" charset="-128"/>
                <a:cs typeface="ＭＳ Ｐゴシック" pitchFamily="-107" charset="-128"/>
              </a:rPr>
              <a:t>is a segment of the SaaS offering of a CSP. </a:t>
            </a:r>
            <a:endParaRPr lang="en-US" dirty="0"/>
          </a:p>
          <a:p>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The Cloud Security Alliance defines </a:t>
            </a:r>
            <a:r>
              <a:rPr lang="en-US" sz="1200" kern="1200" dirty="0" err="1">
                <a:solidFill>
                  <a:schemeClr val="tx1"/>
                </a:solidFill>
                <a:effectLst/>
                <a:latin typeface="Arial" pitchFamily="-107" charset="0"/>
                <a:ea typeface="ＭＳ Ｐゴシック" pitchFamily="-107" charset="-128"/>
                <a:cs typeface="ＭＳ Ｐゴシック" pitchFamily="-107" charset="-128"/>
              </a:rPr>
              <a:t>SecaaS</a:t>
            </a:r>
            <a:r>
              <a:rPr lang="en-US" sz="1200" kern="1200" dirty="0">
                <a:solidFill>
                  <a:schemeClr val="tx1"/>
                </a:solidFill>
                <a:effectLst/>
                <a:latin typeface="Arial" pitchFamily="-107" charset="0"/>
                <a:ea typeface="ＭＳ Ｐゴシック" pitchFamily="-107" charset="-128"/>
                <a:cs typeface="ＭＳ Ｐゴシック" pitchFamily="-107" charset="-128"/>
              </a:rPr>
              <a:t> as the provision of security applications and services via the cloud either to cloud-based infrastructure and software or from the cloud to the customers’ on-premise systems [CSA11]. The Cloud Security Alliance has identified the following </a:t>
            </a:r>
            <a:r>
              <a:rPr lang="en-US" sz="1200" kern="1200" dirty="0" err="1">
                <a:solidFill>
                  <a:schemeClr val="tx1"/>
                </a:solidFill>
                <a:effectLst/>
                <a:latin typeface="Arial" pitchFamily="-107" charset="0"/>
                <a:ea typeface="ＭＳ Ｐゴシック" pitchFamily="-107" charset="-128"/>
                <a:cs typeface="ＭＳ Ｐゴシック" pitchFamily="-107" charset="-128"/>
              </a:rPr>
              <a:t>SecaaS</a:t>
            </a:r>
            <a:r>
              <a:rPr lang="en-US" sz="1200" kern="1200" dirty="0">
                <a:solidFill>
                  <a:schemeClr val="tx1"/>
                </a:solidFill>
                <a:effectLst/>
                <a:latin typeface="Arial" pitchFamily="-107" charset="0"/>
                <a:ea typeface="ＭＳ Ｐゴシック" pitchFamily="-107" charset="-128"/>
                <a:cs typeface="ＭＳ Ｐゴシック" pitchFamily="-107" charset="-128"/>
              </a:rPr>
              <a:t> categories of service: </a:t>
            </a:r>
          </a:p>
          <a:p>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  Identity and access management </a:t>
            </a:r>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Data loss prevention </a:t>
            </a:r>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Web security </a:t>
            </a:r>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Email security </a:t>
            </a:r>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Security assessments </a:t>
            </a:r>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Intrusion management </a:t>
            </a:r>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Security information and event management </a:t>
            </a:r>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Encryption </a:t>
            </a:r>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Business continuity and disaster recovery </a:t>
            </a:r>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Network security </a:t>
            </a:r>
            <a:endParaRPr lang="en-US" dirty="0">
              <a:effectLst/>
            </a:endParaRPr>
          </a:p>
          <a:p>
            <a:endParaRPr lang="en-US" dirty="0"/>
          </a:p>
          <a:p>
            <a:r>
              <a:rPr lang="en-US" sz="1200" b="1" kern="1200" dirty="0">
                <a:solidFill>
                  <a:schemeClr val="tx1"/>
                </a:solidFill>
                <a:effectLst/>
                <a:latin typeface="Arial" pitchFamily="-107" charset="0"/>
                <a:ea typeface="ＭＳ Ｐゴシック" pitchFamily="-107" charset="-128"/>
                <a:cs typeface="ＭＳ Ｐゴシック" pitchFamily="-107" charset="-128"/>
              </a:rPr>
              <a:t>Identity and access management (IAM) </a:t>
            </a:r>
            <a:r>
              <a:rPr lang="en-US" sz="1200" kern="1200" dirty="0">
                <a:solidFill>
                  <a:schemeClr val="tx1"/>
                </a:solidFill>
                <a:effectLst/>
                <a:latin typeface="Arial" pitchFamily="-107" charset="0"/>
                <a:ea typeface="ＭＳ Ｐゴシック" pitchFamily="-107" charset="-128"/>
                <a:cs typeface="ＭＳ Ｐゴシック" pitchFamily="-107" charset="-128"/>
              </a:rPr>
              <a:t>is defined in Section 22.3. </a:t>
            </a:r>
            <a:endParaRPr lang="en-US" dirty="0"/>
          </a:p>
          <a:p>
            <a:endParaRPr lang="en-US" sz="1200" b="1" kern="1200" dirty="0">
              <a:solidFill>
                <a:schemeClr val="tx1"/>
              </a:solidFill>
              <a:effectLst/>
              <a:latin typeface="Arial" pitchFamily="-107" charset="0"/>
              <a:ea typeface="ＭＳ Ｐゴシック" pitchFamily="-107" charset="-128"/>
              <a:cs typeface="ＭＳ Ｐゴシック" pitchFamily="-107" charset="-128"/>
            </a:endParaRPr>
          </a:p>
          <a:p>
            <a:r>
              <a:rPr lang="en-US" sz="1200" b="1" kern="1200" dirty="0">
                <a:solidFill>
                  <a:schemeClr val="tx1"/>
                </a:solidFill>
                <a:effectLst/>
                <a:latin typeface="Arial" pitchFamily="-107" charset="0"/>
                <a:ea typeface="ＭＳ Ｐゴシック" pitchFamily="-107" charset="-128"/>
                <a:cs typeface="ＭＳ Ｐゴシック" pitchFamily="-107" charset="-128"/>
              </a:rPr>
              <a:t>Data loss prevention (DLP) </a:t>
            </a:r>
            <a:r>
              <a:rPr lang="en-US" sz="1200" kern="1200" dirty="0">
                <a:solidFill>
                  <a:schemeClr val="tx1"/>
                </a:solidFill>
                <a:effectLst/>
                <a:latin typeface="Arial" pitchFamily="-107" charset="0"/>
                <a:ea typeface="ＭＳ Ｐゴシック" pitchFamily="-107" charset="-128"/>
                <a:cs typeface="ＭＳ Ｐゴシック" pitchFamily="-107" charset="-128"/>
              </a:rPr>
              <a:t>is the monitoring, protecting, and verifying the security of data at rest, in motion, and in use. Much of DLP can be implemented by the cloud client, such as discussed in Section 13.3. The CSP can also provide DLP services, such as implementing rules about what functions can be performed on data in various contexts. </a:t>
            </a:r>
            <a:endParaRPr lang="en-US" dirty="0"/>
          </a:p>
          <a:p>
            <a:endParaRPr lang="en-US" sz="1200" b="1" kern="1200" dirty="0">
              <a:solidFill>
                <a:schemeClr val="tx1"/>
              </a:solidFill>
              <a:effectLst/>
              <a:latin typeface="Arial" pitchFamily="-107" charset="0"/>
              <a:ea typeface="ＭＳ Ｐゴシック" pitchFamily="-107" charset="-128"/>
              <a:cs typeface="ＭＳ Ｐゴシック" pitchFamily="-107" charset="-128"/>
            </a:endParaRPr>
          </a:p>
          <a:p>
            <a:r>
              <a:rPr lang="en-US" sz="1200" b="1" kern="1200" dirty="0">
                <a:solidFill>
                  <a:schemeClr val="tx1"/>
                </a:solidFill>
                <a:effectLst/>
                <a:latin typeface="Arial" pitchFamily="-107" charset="0"/>
                <a:ea typeface="ＭＳ Ｐゴシック" pitchFamily="-107" charset="-128"/>
                <a:cs typeface="ＭＳ Ｐゴシック" pitchFamily="-107" charset="-128"/>
              </a:rPr>
              <a:t>Web security </a:t>
            </a:r>
            <a:r>
              <a:rPr lang="en-US" sz="1200" kern="1200" dirty="0">
                <a:solidFill>
                  <a:schemeClr val="tx1"/>
                </a:solidFill>
                <a:effectLst/>
                <a:latin typeface="Arial" pitchFamily="-107" charset="0"/>
                <a:ea typeface="ＭＳ Ｐゴシック" pitchFamily="-107" charset="-128"/>
                <a:cs typeface="ＭＳ Ｐゴシック" pitchFamily="-107" charset="-128"/>
              </a:rPr>
              <a:t>is real-time protection offered either on premise through software/ appliance installation or via the Cloud by proxying or redirecting Web traffic to the CSP. This provides an added layer of protection on top of things like antiviruses to prevent malware from entering the enterprise via activities such as Web browsing. In addition to protecting against malware, a cloud-based Web security service might include usage policy enforcement, data backup, traffic control, and Web access control.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A CSP may provide a Web-based email service, for which security measures are needed. </a:t>
            </a:r>
            <a:r>
              <a:rPr lang="en-US" sz="1200" b="1" kern="1200" dirty="0">
                <a:solidFill>
                  <a:schemeClr val="tx1"/>
                </a:solidFill>
                <a:effectLst/>
                <a:latin typeface="Arial" pitchFamily="-107" charset="0"/>
                <a:ea typeface="ＭＳ Ｐゴシック" pitchFamily="-107" charset="-128"/>
                <a:cs typeface="ＭＳ Ｐゴシック" pitchFamily="-107" charset="-128"/>
              </a:rPr>
              <a:t>Email security </a:t>
            </a:r>
            <a:r>
              <a:rPr lang="en-US" sz="1200" kern="1200" dirty="0">
                <a:solidFill>
                  <a:schemeClr val="tx1"/>
                </a:solidFill>
                <a:effectLst/>
                <a:latin typeface="Arial" pitchFamily="-107" charset="0"/>
                <a:ea typeface="ＭＳ Ｐゴシック" pitchFamily="-107" charset="-128"/>
                <a:cs typeface="ＭＳ Ｐゴシック" pitchFamily="-107" charset="-128"/>
              </a:rPr>
              <a:t>provides control over inbound and outbound email, protecting the organization from phishing, malicious attachments, enforcing corporate policies such as acceptable use and spam prevention. The CSP may also incorporate digital signatures on all email clients and provide optional email encryption. </a:t>
            </a:r>
            <a:endParaRPr lang="en-US" dirty="0"/>
          </a:p>
          <a:p>
            <a:endParaRPr lang="en-US" sz="1200" b="1" kern="1200" dirty="0">
              <a:solidFill>
                <a:schemeClr val="tx1"/>
              </a:solidFill>
              <a:effectLst/>
              <a:latin typeface="Arial" pitchFamily="-107" charset="0"/>
              <a:ea typeface="ＭＳ Ｐゴシック" pitchFamily="-107" charset="-128"/>
              <a:cs typeface="ＭＳ Ｐゴシック" pitchFamily="-107" charset="-128"/>
            </a:endParaRPr>
          </a:p>
          <a:p>
            <a:r>
              <a:rPr lang="en-US" sz="1200" b="1" kern="1200" dirty="0">
                <a:solidFill>
                  <a:schemeClr val="tx1"/>
                </a:solidFill>
                <a:effectLst/>
                <a:latin typeface="Arial" pitchFamily="-107" charset="0"/>
                <a:ea typeface="ＭＳ Ｐゴシック" pitchFamily="-107" charset="-128"/>
                <a:cs typeface="ＭＳ Ｐゴシック" pitchFamily="-107" charset="-128"/>
              </a:rPr>
              <a:t>Security assessments </a:t>
            </a:r>
            <a:r>
              <a:rPr lang="en-US" sz="1200" kern="1200" dirty="0">
                <a:solidFill>
                  <a:schemeClr val="tx1"/>
                </a:solidFill>
                <a:effectLst/>
                <a:latin typeface="Arial" pitchFamily="-107" charset="0"/>
                <a:ea typeface="ＭＳ Ｐゴシック" pitchFamily="-107" charset="-128"/>
                <a:cs typeface="ＭＳ Ｐゴシック" pitchFamily="-107" charset="-128"/>
              </a:rPr>
              <a:t>are third-party audits of cloud services. While this service is outside the province of the CSP, the CSP can provide tools and access points to facilitate various assessment activities. </a:t>
            </a:r>
            <a:endParaRPr lang="en-US" dirty="0"/>
          </a:p>
          <a:p>
            <a:endParaRPr lang="en-US" sz="1200" b="1" kern="1200" dirty="0">
              <a:solidFill>
                <a:schemeClr val="tx1"/>
              </a:solidFill>
              <a:effectLst/>
              <a:latin typeface="Arial" pitchFamily="-107" charset="0"/>
              <a:ea typeface="ＭＳ Ｐゴシック" pitchFamily="-107" charset="-128"/>
              <a:cs typeface="ＭＳ Ｐゴシック" pitchFamily="-107" charset="-128"/>
            </a:endParaRPr>
          </a:p>
          <a:p>
            <a:r>
              <a:rPr lang="en-US" sz="1200" b="1" kern="1200" dirty="0">
                <a:solidFill>
                  <a:schemeClr val="tx1"/>
                </a:solidFill>
                <a:effectLst/>
                <a:latin typeface="Arial" pitchFamily="-107" charset="0"/>
                <a:ea typeface="ＭＳ Ｐゴシック" pitchFamily="-107" charset="-128"/>
                <a:cs typeface="ＭＳ Ｐゴシック" pitchFamily="-107" charset="-128"/>
              </a:rPr>
              <a:t>Intrusion management </a:t>
            </a:r>
            <a:r>
              <a:rPr lang="en-US" sz="1200" kern="1200" dirty="0">
                <a:solidFill>
                  <a:schemeClr val="tx1"/>
                </a:solidFill>
                <a:effectLst/>
                <a:latin typeface="Arial" pitchFamily="-107" charset="0"/>
                <a:ea typeface="ＭＳ Ｐゴシック" pitchFamily="-107" charset="-128"/>
                <a:cs typeface="ＭＳ Ｐゴシック" pitchFamily="-107" charset="-128"/>
              </a:rPr>
              <a:t>encompasses intrusion detection, prevention, and response. The core of this service is the implementation of intrusion detection systems (IDSs) and intrusion prevention systems (IPSs) at entry points to the cloud and on servers in the cloud. An IDS is a set of automated tools designed to detect unauthorized access to a host system. An IPS incorporates IDS functionality but also includes mechanisms designed to block traffic from intruders. </a:t>
            </a:r>
            <a:endParaRPr lang="en-US" dirty="0"/>
          </a:p>
          <a:p>
            <a:endParaRPr lang="en-US" sz="1200" b="1" kern="1200" dirty="0">
              <a:solidFill>
                <a:schemeClr val="tx1"/>
              </a:solidFill>
              <a:effectLst/>
              <a:latin typeface="Arial" pitchFamily="-107" charset="0"/>
              <a:ea typeface="ＭＳ Ｐゴシック" pitchFamily="-107" charset="-128"/>
              <a:cs typeface="ＭＳ Ｐゴシック" pitchFamily="-107" charset="-128"/>
            </a:endParaRPr>
          </a:p>
          <a:p>
            <a:r>
              <a:rPr lang="en-US" sz="1200" b="1" kern="1200" dirty="0">
                <a:solidFill>
                  <a:schemeClr val="tx1"/>
                </a:solidFill>
                <a:effectLst/>
                <a:latin typeface="Arial" pitchFamily="-107" charset="0"/>
                <a:ea typeface="ＭＳ Ｐゴシック" pitchFamily="-107" charset="-128"/>
                <a:cs typeface="ＭＳ Ｐゴシック" pitchFamily="-107" charset="-128"/>
              </a:rPr>
              <a:t>Security information and event management (SIEM) </a:t>
            </a:r>
            <a:r>
              <a:rPr lang="en-US" sz="1200" kern="1200" dirty="0">
                <a:solidFill>
                  <a:schemeClr val="tx1"/>
                </a:solidFill>
                <a:effectLst/>
                <a:latin typeface="Arial" pitchFamily="-107" charset="0"/>
                <a:ea typeface="ＭＳ Ｐゴシック" pitchFamily="-107" charset="-128"/>
                <a:cs typeface="ＭＳ Ｐゴシック" pitchFamily="-107" charset="-128"/>
              </a:rPr>
              <a:t>aggregates (via push or pull mechanisms) log and event data from virtual and real networks, applications, and systems. This information is then correlated and analyzed to provide real-time reporting and alerting on information/events that may require intervention or other type of response. The CSP typically provides an integrated service that can put together information from a variety of sources both within the cloud and within the client enterprise network. </a:t>
            </a:r>
            <a:endParaRPr lang="en-US" dirty="0"/>
          </a:p>
          <a:p>
            <a:endParaRPr lang="en-US" sz="1200" b="1" kern="1200" dirty="0">
              <a:solidFill>
                <a:schemeClr val="tx1"/>
              </a:solidFill>
              <a:effectLst/>
              <a:latin typeface="Arial" pitchFamily="-107" charset="0"/>
              <a:ea typeface="ＭＳ Ｐゴシック" pitchFamily="-107" charset="-128"/>
              <a:cs typeface="ＭＳ Ｐゴシック" pitchFamily="-107" charset="-128"/>
            </a:endParaRPr>
          </a:p>
          <a:p>
            <a:r>
              <a:rPr lang="en-US" sz="1200" b="1" kern="1200" dirty="0">
                <a:solidFill>
                  <a:schemeClr val="tx1"/>
                </a:solidFill>
                <a:effectLst/>
                <a:latin typeface="Arial" pitchFamily="-107" charset="0"/>
                <a:ea typeface="ＭＳ Ｐゴシック" pitchFamily="-107" charset="-128"/>
                <a:cs typeface="ＭＳ Ｐゴシック" pitchFamily="-107" charset="-128"/>
              </a:rPr>
              <a:t>Encryption </a:t>
            </a:r>
            <a:r>
              <a:rPr lang="en-US" sz="1200" kern="1200" dirty="0">
                <a:solidFill>
                  <a:schemeClr val="tx1"/>
                </a:solidFill>
                <a:effectLst/>
                <a:latin typeface="Arial" pitchFamily="-107" charset="0"/>
                <a:ea typeface="ＭＳ Ｐゴシック" pitchFamily="-107" charset="-128"/>
                <a:cs typeface="ＭＳ Ｐゴシック" pitchFamily="-107" charset="-128"/>
              </a:rPr>
              <a:t>is a pervasive service that can be provided for data at rest in the cloud, email traffic, client-specific network management information, and identity information. Encryption services provided by the CSP involve a range of complex issues, including key management, how to implement VPN services in the cloud, application encryption, and data content access. </a:t>
            </a:r>
            <a:endParaRPr lang="en-US" dirty="0"/>
          </a:p>
          <a:p>
            <a:endParaRPr lang="en-US" sz="1200" b="1" kern="1200" dirty="0">
              <a:solidFill>
                <a:schemeClr val="tx1"/>
              </a:solidFill>
              <a:effectLst/>
              <a:latin typeface="Arial" pitchFamily="-107" charset="0"/>
              <a:ea typeface="ＭＳ Ｐゴシック" pitchFamily="-107" charset="-128"/>
              <a:cs typeface="ＭＳ Ｐゴシック" pitchFamily="-107" charset="-128"/>
            </a:endParaRPr>
          </a:p>
          <a:p>
            <a:r>
              <a:rPr lang="en-US" sz="1200" b="1" kern="1200" dirty="0">
                <a:solidFill>
                  <a:schemeClr val="tx1"/>
                </a:solidFill>
                <a:effectLst/>
                <a:latin typeface="Arial" pitchFamily="-107" charset="0"/>
                <a:ea typeface="ＭＳ Ｐゴシック" pitchFamily="-107" charset="-128"/>
                <a:cs typeface="ＭＳ Ｐゴシック" pitchFamily="-107" charset="-128"/>
              </a:rPr>
              <a:t>Business continuity and disaster recovery </a:t>
            </a:r>
            <a:r>
              <a:rPr lang="en-US" sz="1200" kern="1200" dirty="0">
                <a:solidFill>
                  <a:schemeClr val="tx1"/>
                </a:solidFill>
                <a:effectLst/>
                <a:latin typeface="Arial" pitchFamily="-107" charset="0"/>
                <a:ea typeface="ＭＳ Ｐゴシック" pitchFamily="-107" charset="-128"/>
                <a:cs typeface="ＭＳ Ｐゴシック" pitchFamily="-107" charset="-128"/>
              </a:rPr>
              <a:t>comprise measures and mechanisms to ensure operational resiliency in the event of any service interruptions. This is an area where the CSP, because of economies of scale, can offer obvious benefits to a cloud service client. The CSP can provide backup at multiple locations, with reliable failover and disaster recovery facilities. This service must include a flexible infrastructure, redundancy of functions and hardware, monitored operations, geographically distributed data centers, and network survivability. </a:t>
            </a:r>
            <a:endParaRPr lang="en-US" dirty="0"/>
          </a:p>
          <a:p>
            <a:endParaRPr lang="en-US" dirty="0"/>
          </a:p>
          <a:p>
            <a:r>
              <a:rPr lang="en-US" sz="1200" b="1" kern="1200" dirty="0">
                <a:solidFill>
                  <a:schemeClr val="tx1"/>
                </a:solidFill>
                <a:effectLst/>
                <a:latin typeface="Arial" pitchFamily="-107" charset="0"/>
                <a:ea typeface="ＭＳ Ｐゴシック" pitchFamily="-107" charset="-128"/>
                <a:cs typeface="ＭＳ Ｐゴシック" pitchFamily="-107" charset="-128"/>
              </a:rPr>
              <a:t>Network security </a:t>
            </a:r>
            <a:r>
              <a:rPr lang="en-US" sz="1200" kern="1200" dirty="0">
                <a:solidFill>
                  <a:schemeClr val="tx1"/>
                </a:solidFill>
                <a:effectLst/>
                <a:latin typeface="Arial" pitchFamily="-107" charset="0"/>
                <a:ea typeface="ＭＳ Ｐゴシック" pitchFamily="-107" charset="-128"/>
                <a:cs typeface="ＭＳ Ｐゴシック" pitchFamily="-107" charset="-128"/>
              </a:rPr>
              <a:t>consists of security services that allocate access, distribute, monitor, and protect the underlying resource services. Services include perimeter and server firewalls and </a:t>
            </a:r>
            <a:r>
              <a:rPr lang="en-US" sz="1200" kern="1200" dirty="0" err="1">
                <a:solidFill>
                  <a:schemeClr val="tx1"/>
                </a:solidFill>
                <a:effectLst/>
                <a:latin typeface="Arial" pitchFamily="-107" charset="0"/>
                <a:ea typeface="ＭＳ Ｐゴシック" pitchFamily="-107" charset="-128"/>
                <a:cs typeface="ＭＳ Ｐゴシック" pitchFamily="-107" charset="-128"/>
              </a:rPr>
              <a:t>DoS</a:t>
            </a:r>
            <a:r>
              <a:rPr lang="en-US" sz="1200" kern="1200" dirty="0">
                <a:solidFill>
                  <a:schemeClr val="tx1"/>
                </a:solidFill>
                <a:effectLst/>
                <a:latin typeface="Arial" pitchFamily="-107" charset="0"/>
                <a:ea typeface="ＭＳ Ｐゴシック" pitchFamily="-107" charset="-128"/>
                <a:cs typeface="ＭＳ Ｐゴシック" pitchFamily="-107" charset="-128"/>
              </a:rPr>
              <a:t> protection. Many of the other services listed in this section, including intrusion management, identity and access management, data loss protection, and Web security, also contribute to the network security service. </a:t>
            </a:r>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44</a:t>
            </a:fld>
            <a:endParaRPr lang="en-AU" dirty="0"/>
          </a:p>
        </p:txBody>
      </p:sp>
    </p:spTree>
    <p:extLst>
      <p:ext uri="{BB962C8B-B14F-4D97-AF65-F5344CB8AC3E}">
        <p14:creationId xmlns:p14="http://schemas.microsoft.com/office/powerpoint/2010/main" val="13747833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This section provides an overview of an open-source security module that is part of the </a:t>
            </a:r>
            <a:r>
              <a:rPr lang="en-US" sz="1200" b="1" kern="1200" dirty="0">
                <a:solidFill>
                  <a:schemeClr val="tx1"/>
                </a:solidFill>
                <a:effectLst/>
                <a:latin typeface="Arial" pitchFamily="-107" charset="0"/>
                <a:ea typeface="ＭＳ Ｐゴシック" pitchFamily="-107" charset="-128"/>
                <a:cs typeface="ＭＳ Ｐゴシック" pitchFamily="-107" charset="-128"/>
              </a:rPr>
              <a:t>OpenStack </a:t>
            </a:r>
            <a:r>
              <a:rPr lang="en-US" sz="1200" kern="1200" dirty="0">
                <a:solidFill>
                  <a:schemeClr val="tx1"/>
                </a:solidFill>
                <a:effectLst/>
                <a:latin typeface="Arial" pitchFamily="-107" charset="0"/>
                <a:ea typeface="ＭＳ Ｐゴシック" pitchFamily="-107" charset="-128"/>
                <a:cs typeface="ＭＳ Ｐゴシック" pitchFamily="-107" charset="-128"/>
              </a:rPr>
              <a:t>cloud OS. OpenStack is an open source software project of the OpenStack Foundation that aims to produce an open source cloud operating system [ROSA14, SEFR12]. The principal objective is the enable creating and managing huge groups of virtual private servers in a cloud computing environment. OpenStack is embedded, to one degree or another, into data center infrastructure and cloud computing products offered by Cisco, IBM, Hewlett-Packard, and other vendors. It provides multi-tenant IaaS, and aims to meet the needs of public and private clouds regardless of size, by being simple to implement and massively scalable.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The OpenStack OS consists of a number of independent modules, each of which has a project name and a functional name. The modular structure is easy to scale out and provides a commonly used set of core services. Typically the components are configured together to provide a comprehensive IaaS capability. However, the modular design is such that the components are generally capable of being used independently.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45</a:t>
            </a:fld>
            <a:endParaRPr lang="en-AU" dirty="0"/>
          </a:p>
        </p:txBody>
      </p:sp>
    </p:spTree>
    <p:extLst>
      <p:ext uri="{BB962C8B-B14F-4D97-AF65-F5344CB8AC3E}">
        <p14:creationId xmlns:p14="http://schemas.microsoft.com/office/powerpoint/2010/main" val="14968956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The security module for OpenStack is Keystone. Keystone provides the shared security services essential for a functioning cloud computing infrastructure. It provides the following main services: </a:t>
            </a:r>
          </a:p>
          <a:p>
            <a:endParaRPr lang="en-US" dirty="0"/>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Identity: </a:t>
            </a:r>
            <a:r>
              <a:rPr lang="en-US" sz="1200" kern="1200" dirty="0">
                <a:solidFill>
                  <a:schemeClr val="tx1"/>
                </a:solidFill>
                <a:effectLst/>
                <a:latin typeface="Arial" pitchFamily="-107" charset="0"/>
                <a:ea typeface="ＭＳ Ｐゴシック" pitchFamily="-107" charset="-128"/>
                <a:cs typeface="ＭＳ Ｐゴシック" pitchFamily="-107" charset="-128"/>
              </a:rPr>
              <a:t>This is user information authentication. This information defines a user’s role and permissions within a project, and is the basis for a role-based access control (RBAC) mechanism. Keystone supports multiple methods of authentication, including user name and password, Lightweight Directory Access Protocol (LDAP), and a means of configuring external authentication methods supplied by the CSC.</a:t>
            </a: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Token: </a:t>
            </a:r>
            <a:r>
              <a:rPr lang="en-US" sz="1200" kern="1200" dirty="0">
                <a:solidFill>
                  <a:schemeClr val="tx1"/>
                </a:solidFill>
                <a:effectLst/>
                <a:latin typeface="Arial" pitchFamily="-107" charset="0"/>
                <a:ea typeface="ＭＳ Ｐゴシック" pitchFamily="-107" charset="-128"/>
                <a:cs typeface="ＭＳ Ｐゴシック" pitchFamily="-107" charset="-128"/>
              </a:rPr>
              <a:t>After authentication, a token is assigned and used for access control. OpenStack services retain tokens and use them to query Keystone during operations.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Service catalog: </a:t>
            </a:r>
            <a:r>
              <a:rPr lang="en-US" sz="1200" kern="1200" dirty="0">
                <a:solidFill>
                  <a:schemeClr val="tx1"/>
                </a:solidFill>
                <a:effectLst/>
                <a:latin typeface="Arial" pitchFamily="-107" charset="0"/>
                <a:ea typeface="ＭＳ Ｐゴシック" pitchFamily="-107" charset="-128"/>
                <a:cs typeface="ＭＳ Ｐゴシック" pitchFamily="-107" charset="-128"/>
              </a:rPr>
              <a:t>OpenStack service endpoints are registered with Keystone to create a service catalog. A client for a service connects to Keystone, and determines an endpoint to call based on the returned catalog. </a:t>
            </a:r>
          </a:p>
          <a:p>
            <a:endParaRPr lang="en-US" dirty="0">
              <a:effectLst/>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  </a:t>
            </a:r>
            <a:r>
              <a:rPr lang="en-US" sz="1200" b="1" kern="1200" dirty="0">
                <a:solidFill>
                  <a:schemeClr val="tx1"/>
                </a:solidFill>
                <a:effectLst/>
                <a:latin typeface="Arial" pitchFamily="-107" charset="0"/>
                <a:ea typeface="ＭＳ Ｐゴシック" pitchFamily="-107" charset="-128"/>
                <a:cs typeface="ＭＳ Ｐゴシック" pitchFamily="-107" charset="-128"/>
              </a:rPr>
              <a:t>Policies: </a:t>
            </a:r>
            <a:r>
              <a:rPr lang="en-US" sz="1200" kern="1200" dirty="0">
                <a:solidFill>
                  <a:schemeClr val="tx1"/>
                </a:solidFill>
                <a:effectLst/>
                <a:latin typeface="Arial" pitchFamily="-107" charset="0"/>
                <a:ea typeface="ＭＳ Ｐゴシック" pitchFamily="-107" charset="-128"/>
                <a:cs typeface="ＭＳ Ｐゴシック" pitchFamily="-107" charset="-128"/>
              </a:rPr>
              <a:t>This service enforces different user access levels. Each OpenStack service defines the access policies for its resources in an associated policy file. A resource, for example, could be API access, the ability to attach to a volume, or to fire up instances. These policies can be modified or updated by the cloud administrator to control the access to the various resources. </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46</a:t>
            </a:fld>
            <a:endParaRPr lang="en-AU" dirty="0"/>
          </a:p>
        </p:txBody>
      </p:sp>
    </p:spTree>
    <p:extLst>
      <p:ext uri="{BB962C8B-B14F-4D97-AF65-F5344CB8AC3E}">
        <p14:creationId xmlns:p14="http://schemas.microsoft.com/office/powerpoint/2010/main" val="8474271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Figure 22.9 illustrates the way in which Keystone interacts with other OpenStack components to launch a new VM. Nova is the management software module that controls VMs within the IaaS cloud computing platform. It manages the lifecycle of compute instances in an OpenStack environment. Responsibilities include spawning, scheduling, and decommissioning of machines on demand. Thus, Nova enables enterprises and service providers to offer on-demand computing resources, by provisioning and managing large networks of VMs. Glance is a lookup and retrieval system for VM disk images. It provides services for discovering, registering, and retrieving virtual images through an API. Swift is a distributed object store that creates a redundant and scalable storage space of up to multiple petabytes of data. Object storage does not present a traditional file system, but rather a distributed storage system for static data such as VM images, photo storage, email storage, backups, and archives.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effectLst/>
            </a:endParaRPr>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47</a:t>
            </a:fld>
            <a:endParaRPr lang="en-AU" dirty="0"/>
          </a:p>
        </p:txBody>
      </p:sp>
    </p:spTree>
    <p:extLst>
      <p:ext uri="{BB962C8B-B14F-4D97-AF65-F5344CB8AC3E}">
        <p14:creationId xmlns:p14="http://schemas.microsoft.com/office/powerpoint/2010/main" val="197596510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1031"/>
          <p:cNvSpPr>
            <a:spLocks noGrp="1" noChangeArrowheads="1"/>
          </p:cNvSpPr>
          <p:nvPr>
            <p:ph type="sldNum" sz="quarter" idx="5"/>
          </p:nvPr>
        </p:nvSpPr>
        <p:spPr>
          <a:noFill/>
        </p:spPr>
        <p:txBody>
          <a:bodyPr/>
          <a:lstStyle/>
          <a:p>
            <a:fld id="{9404227B-0D45-634C-B0F1-92C4B4963907}" type="slidenum">
              <a:rPr lang="en-AU">
                <a:latin typeface="Arial" pitchFamily="-84" charset="0"/>
              </a:rPr>
              <a:pPr/>
              <a:t>48</a:t>
            </a:fld>
            <a:endParaRPr lang="en-AU" dirty="0">
              <a:latin typeface="Arial" pitchFamily="-84" charset="0"/>
            </a:endParaRPr>
          </a:p>
        </p:txBody>
      </p:sp>
      <p:sp>
        <p:nvSpPr>
          <p:cNvPr id="68611" name="Rectangle 2"/>
          <p:cNvSpPr>
            <a:spLocks noGrp="1" noRot="1" noChangeAspect="1" noChangeArrowheads="1" noTextEdit="1"/>
          </p:cNvSpPr>
          <p:nvPr>
            <p:ph type="sldImg"/>
          </p:nvPr>
        </p:nvSpPr>
        <p:spPr>
          <a:ln/>
        </p:spPr>
      </p:sp>
      <p:sp>
        <p:nvSpPr>
          <p:cNvPr id="68612" name="Rectangle 3"/>
          <p:cNvSpPr>
            <a:spLocks noGrp="1" noChangeArrowheads="1"/>
          </p:cNvSpPr>
          <p:nvPr>
            <p:ph type="body" idx="1"/>
          </p:nvPr>
        </p:nvSpPr>
        <p:spPr>
          <a:noFill/>
          <a:ln/>
        </p:spPr>
        <p:txBody>
          <a:bodyPr/>
          <a:lstStyle/>
          <a:p>
            <a:pPr eaLnBrk="1" hangingPunct="1"/>
            <a:r>
              <a:rPr lang="en-US" dirty="0">
                <a:latin typeface="Arial" pitchFamily="-84" charset="0"/>
                <a:ea typeface="ＭＳ Ｐゴシック" pitchFamily="-84" charset="-128"/>
                <a:cs typeface="ＭＳ Ｐゴシック" pitchFamily="-84" charset="-128"/>
              </a:rPr>
              <a:t>Chapter 22 summary.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Arial" pitchFamily="-107" charset="0"/>
                <a:ea typeface="ＭＳ Ｐゴシック" pitchFamily="-107" charset="-128"/>
                <a:cs typeface="ＭＳ Ｐゴシック" pitchFamily="-107" charset="-128"/>
              </a:rPr>
              <a:t>NIST defines three service models, which can be viewed as nested service alternatives: software as a service (SaaS), platform as a service (PaaS), and infrastructure as a service (IaaS). </a:t>
            </a:r>
            <a:endParaRPr lang="en-US" b="0"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5</a:t>
            </a:fld>
            <a:endParaRPr lang="en-AU" dirty="0"/>
          </a:p>
        </p:txBody>
      </p:sp>
    </p:spTree>
    <p:extLst>
      <p:ext uri="{BB962C8B-B14F-4D97-AF65-F5344CB8AC3E}">
        <p14:creationId xmlns:p14="http://schemas.microsoft.com/office/powerpoint/2010/main" val="2718395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7" charset="0"/>
                <a:ea typeface="ＭＳ Ｐゴシック" pitchFamily="-107" charset="-128"/>
                <a:cs typeface="ＭＳ Ｐゴシック" pitchFamily="-107" charset="-128"/>
              </a:rPr>
              <a:t>SaaS provides service to customers in the form of software, specifically application software, running on and accessible in the cloud. SaaS follows the familiar model of Web services, in this case applied to cloud resources. SaaS enables the customer to use the cloud provider’s applications running on the provider’s cloud infrastructure. The applications are accessible from various client devices through a simple interface such as a Web browser. Instead of obtaining desktop and server licenses for software products it uses, an enterprise obtains the same functions from the cloud service. The use of SaaS avoids the complexity of software installation, maintenance, upgrades, and patches. Examples of services at this level are Google Gmail, Microsoft 365, Salesforce, Citrix GoToMeeting, and Cisco WebEx. </a:t>
            </a:r>
            <a:endParaRPr lang="en-US" dirty="0"/>
          </a:p>
          <a:p>
            <a:endParaRPr lang="en-US" sz="1200" kern="1200" dirty="0">
              <a:solidFill>
                <a:schemeClr val="tx1"/>
              </a:solidFill>
              <a:effectLst/>
              <a:latin typeface="Arial" pitchFamily="-107" charset="0"/>
              <a:ea typeface="ＭＳ Ｐゴシック" pitchFamily="-107" charset="-128"/>
              <a:cs typeface="ＭＳ Ｐゴシック" pitchFamily="-107" charset="-128"/>
            </a:endParaRPr>
          </a:p>
          <a:p>
            <a:r>
              <a:rPr lang="en-US" sz="1200" kern="1200" dirty="0">
                <a:solidFill>
                  <a:schemeClr val="tx1"/>
                </a:solidFill>
                <a:effectLst/>
                <a:latin typeface="Arial" pitchFamily="-107" charset="0"/>
                <a:ea typeface="ＭＳ Ｐゴシック" pitchFamily="-107" charset="-128"/>
                <a:cs typeface="ＭＳ Ｐゴシック" pitchFamily="-107" charset="-128"/>
              </a:rPr>
              <a:t>Common subscribers to SaaS are organizations that want to provide their employees with access to typical office productivity software, such as document management and email. Individuals also commonly use the SaaS model to acquire cloud resources. Typically, subscribers use specific applications on demand. The cloud provider also usually offers data-related features such as automatic backup and data sharing between subscribers.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6</a:t>
            </a:fld>
            <a:endParaRPr lang="en-AU" dirty="0"/>
          </a:p>
        </p:txBody>
      </p:sp>
    </p:spTree>
    <p:extLst>
      <p:ext uri="{BB962C8B-B14F-4D97-AF65-F5344CB8AC3E}">
        <p14:creationId xmlns:p14="http://schemas.microsoft.com/office/powerpoint/2010/main" val="30947185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A PaaS cloud provides service to customers in the form of a platform on which the customer’s applications can run. PaaS enables the customer to deploy onto the cloud infrastructure customer-created or acquired applications. A PaaS cloud provides useful software building blocks, plus a number of development tools, such as programming language tools, run-time environments, and other tools that assist in deploying new applications. In effect, PaaS is an operating system in the cloud. PaaS is useful for an organization that wants to develop new or tailored applications while paying for the needed computing resources only as needed and only for as long as needed. Google </a:t>
            </a:r>
            <a:r>
              <a:rPr lang="en-US" sz="1200" kern="1200" dirty="0" err="1">
                <a:solidFill>
                  <a:schemeClr val="tx1"/>
                </a:solidFill>
                <a:effectLst/>
                <a:latin typeface="Arial" pitchFamily="-107" charset="0"/>
                <a:ea typeface="ＭＳ Ｐゴシック" pitchFamily="-107" charset="-128"/>
                <a:cs typeface="ＭＳ Ｐゴシック" pitchFamily="-107" charset="-128"/>
              </a:rPr>
              <a:t>AppEngine</a:t>
            </a:r>
            <a:r>
              <a:rPr lang="en-US" sz="1200" kern="1200" dirty="0">
                <a:solidFill>
                  <a:schemeClr val="tx1"/>
                </a:solidFill>
                <a:effectLst/>
                <a:latin typeface="Arial" pitchFamily="-107" charset="0"/>
                <a:ea typeface="ＭＳ Ｐゴシック" pitchFamily="-107" charset="-128"/>
                <a:cs typeface="ＭＳ Ｐゴシック" pitchFamily="-107" charset="-128"/>
              </a:rPr>
              <a:t>, Engine Yard, Heroku, Microsoft Azure Cloud Services, and Apache Stratos are examples of PaaS.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7</a:t>
            </a:fld>
            <a:endParaRPr lang="en-AU" dirty="0"/>
          </a:p>
        </p:txBody>
      </p:sp>
    </p:spTree>
    <p:extLst>
      <p:ext uri="{BB962C8B-B14F-4D97-AF65-F5344CB8AC3E}">
        <p14:creationId xmlns:p14="http://schemas.microsoft.com/office/powerpoint/2010/main" val="8740011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With IaaS, the customer has access to the resources of the underlying cloud infrastructure. The cloud service user does not manage or control the resources of the underlying cloud infrastructure but has control over operating systems, deployed applications, and possibly limited control of select networking components (e.g., host firewalls). IaaS provides virtual machines (VMs) and other virtualized hardware and operating systems. IaaS offers the customer processing, storage, networks, and other fundamental computing resources so that the customer is able to deploy and run arbitrary software, which can include operating systems and applications. IaaS enables customers to combine basic computing services, such as number crunching and data storage, to build highly adaptable computer systems.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Typically, customers are able to self-provision this infrastructure, using a Web- based graphical user interface that serves as an IT operations management console for the overall environment. API access to the infrastructure may also be offered as an option. Examples of IaaS are Amazon Elastic Compute Cloud (Amazon EC2), Microsoft Azure, Google Compute Engine (GCE), and Rackspace.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8</a:t>
            </a:fld>
            <a:endParaRPr lang="en-AU" dirty="0"/>
          </a:p>
        </p:txBody>
      </p:sp>
    </p:spTree>
    <p:extLst>
      <p:ext uri="{BB962C8B-B14F-4D97-AF65-F5344CB8AC3E}">
        <p14:creationId xmlns:p14="http://schemas.microsoft.com/office/powerpoint/2010/main" val="25469673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pitchFamily="-107" charset="0"/>
                <a:ea typeface="ＭＳ Ｐゴシック" pitchFamily="-107" charset="-128"/>
                <a:cs typeface="ＭＳ Ｐゴシック" pitchFamily="-107" charset="-128"/>
              </a:rPr>
              <a:t>Figure 22.2 compares the functions implemented by the cloud service provider for the three service models. </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CB959BEF-6AC3-7540-A43C-A7798D3FCAAB}" type="slidenum">
              <a:rPr lang="en-AU" smtClean="0"/>
              <a:pPr>
                <a:defRPr/>
              </a:pPr>
              <a:t>9</a:t>
            </a:fld>
            <a:endParaRPr lang="en-AU" dirty="0"/>
          </a:p>
        </p:txBody>
      </p:sp>
    </p:spTree>
    <p:extLst>
      <p:ext uri="{BB962C8B-B14F-4D97-AF65-F5344CB8AC3E}">
        <p14:creationId xmlns:p14="http://schemas.microsoft.com/office/powerpoint/2010/main" val="36749189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grpSp>
        <p:nvGrpSpPr>
          <p:cNvPr id="4" name="Group 15"/>
          <p:cNvGrpSpPr>
            <a:grpSpLocks/>
          </p:cNvGrpSpPr>
          <p:nvPr/>
        </p:nvGrpSpPr>
        <p:grpSpPr bwMode="auto">
          <a:xfrm>
            <a:off x="0" y="0"/>
            <a:ext cx="1581150" cy="6858000"/>
            <a:chOff x="134471" y="0"/>
            <a:chExt cx="1581220" cy="6858000"/>
          </a:xfrm>
        </p:grpSpPr>
        <p:pic>
          <p:nvPicPr>
            <p:cNvPr id="5" name="Picture 7" descr="Overlay-Blank.jpg"/>
            <p:cNvPicPr>
              <a:picLocks noChangeAspect="1"/>
            </p:cNvPicPr>
            <p:nvPr userDrawn="1"/>
          </p:nvPicPr>
          <p:blipFill>
            <a:blip r:embed="rId2"/>
            <a:srcRect l="1471" r="83676"/>
            <a:stretch>
              <a:fillRect/>
            </a:stretch>
          </p:blipFill>
          <p:spPr bwMode="auto">
            <a:xfrm>
              <a:off x="134471" y="0"/>
              <a:ext cx="1358153" cy="6858000"/>
            </a:xfrm>
            <a:prstGeom prst="rect">
              <a:avLst/>
            </a:prstGeom>
            <a:noFill/>
            <a:ln w="9525">
              <a:noFill/>
              <a:miter lim="800000"/>
              <a:headEnd/>
              <a:tailEnd/>
            </a:ln>
          </p:spPr>
        </p:pic>
        <p:pic>
          <p:nvPicPr>
            <p:cNvPr id="6" name="Picture 8" descr="Overlay-VerticalBridge.jpg"/>
            <p:cNvPicPr>
              <a:picLocks noChangeAspect="1"/>
            </p:cNvPicPr>
            <p:nvPr userDrawn="1"/>
          </p:nvPicPr>
          <p:blipFill>
            <a:blip r:embed="rId3"/>
            <a:srcRect/>
            <a:stretch>
              <a:fillRect/>
            </a:stretch>
          </p:blipFill>
          <p:spPr bwMode="auto">
            <a:xfrm>
              <a:off x="1447800" y="0"/>
              <a:ext cx="267891" cy="6858000"/>
            </a:xfrm>
            <a:prstGeom prst="rect">
              <a:avLst/>
            </a:prstGeom>
            <a:noFill/>
            <a:ln w="9525">
              <a:noFill/>
              <a:miter lim="800000"/>
              <a:headEnd/>
              <a:tailEnd/>
            </a:ln>
          </p:spPr>
        </p:pic>
      </p:grpSp>
      <p:grpSp>
        <p:nvGrpSpPr>
          <p:cNvPr id="7" name="Group 16"/>
          <p:cNvGrpSpPr>
            <a:grpSpLocks/>
          </p:cNvGrpSpPr>
          <p:nvPr/>
        </p:nvGrpSpPr>
        <p:grpSpPr bwMode="auto">
          <a:xfrm>
            <a:off x="7546975" y="0"/>
            <a:ext cx="1597025" cy="6858000"/>
            <a:chOff x="7413812" y="0"/>
            <a:chExt cx="1597734" cy="6858000"/>
          </a:xfrm>
        </p:grpSpPr>
        <p:pic>
          <p:nvPicPr>
            <p:cNvPr id="8" name="Picture 10" descr="Overlay-Blank.jpg"/>
            <p:cNvPicPr>
              <a:picLocks noChangeAspect="1"/>
            </p:cNvPicPr>
            <p:nvPr userDrawn="1"/>
          </p:nvPicPr>
          <p:blipFill>
            <a:blip r:embed="rId2"/>
            <a:srcRect r="85126"/>
            <a:stretch>
              <a:fillRect/>
            </a:stretch>
          </p:blipFill>
          <p:spPr bwMode="auto">
            <a:xfrm>
              <a:off x="7651376" y="0"/>
              <a:ext cx="1360170" cy="6858000"/>
            </a:xfrm>
            <a:prstGeom prst="rect">
              <a:avLst/>
            </a:prstGeom>
            <a:noFill/>
            <a:ln w="9525">
              <a:noFill/>
              <a:miter lim="800000"/>
              <a:headEnd/>
              <a:tailEnd/>
            </a:ln>
          </p:spPr>
        </p:pic>
        <p:pic>
          <p:nvPicPr>
            <p:cNvPr id="9" name="Picture 11" descr="Overlay-VerticalBridge.jpg"/>
            <p:cNvPicPr>
              <a:picLocks noChangeAspect="1"/>
            </p:cNvPicPr>
            <p:nvPr userDrawn="1"/>
          </p:nvPicPr>
          <p:blipFill>
            <a:blip r:embed="rId3"/>
            <a:srcRect/>
            <a:stretch>
              <a:fillRect/>
            </a:stretch>
          </p:blipFill>
          <p:spPr bwMode="auto">
            <a:xfrm flipH="1">
              <a:off x="7413812" y="0"/>
              <a:ext cx="267891" cy="6858000"/>
            </a:xfrm>
            <a:prstGeom prst="rect">
              <a:avLst/>
            </a:prstGeom>
            <a:noFill/>
            <a:ln w="9525">
              <a:noFill/>
              <a:miter lim="800000"/>
              <a:headEnd/>
              <a:tailEnd/>
            </a:ln>
          </p:spPr>
        </p:pic>
      </p:grpSp>
      <p:pic>
        <p:nvPicPr>
          <p:cNvPr id="10" name="Picture 12" descr="HR-Color.png"/>
          <p:cNvPicPr>
            <a:picLocks noChangeAspect="1"/>
          </p:cNvPicPr>
          <p:nvPr/>
        </p:nvPicPr>
        <p:blipFill>
          <a:blip r:embed="rId4"/>
          <a:srcRect/>
          <a:stretch>
            <a:fillRect/>
          </a:stretch>
        </p:blipFill>
        <p:spPr bwMode="auto">
          <a:xfrm>
            <a:off x="1554163" y="4841875"/>
            <a:ext cx="6035675" cy="339725"/>
          </a:xfrm>
          <a:prstGeom prst="rect">
            <a:avLst/>
          </a:prstGeom>
          <a:noFill/>
          <a:ln w="9525">
            <a:noFill/>
            <a:miter lim="800000"/>
            <a:headEnd/>
            <a:tailEnd/>
          </a:ln>
        </p:spPr>
      </p:pic>
      <p:sp>
        <p:nvSpPr>
          <p:cNvPr id="2" name="Title 1"/>
          <p:cNvSpPr>
            <a:spLocks noGrp="1"/>
          </p:cNvSpPr>
          <p:nvPr>
            <p:ph type="ctrTitle"/>
          </p:nvPr>
        </p:nvSpPr>
        <p:spPr>
          <a:xfrm>
            <a:off x="1854200" y="3693645"/>
            <a:ext cx="5446713" cy="1470025"/>
          </a:xfrm>
        </p:spPr>
        <p:txBody>
          <a:bodyPr anchor="b"/>
          <a:lstStyle>
            <a:lvl1pPr>
              <a:lnSpc>
                <a:spcPts val="6800"/>
              </a:lnSpc>
              <a:defRPr sz="6500">
                <a:latin typeface="+mj-lt"/>
              </a:defRPr>
            </a:lvl1pPr>
          </a:lstStyle>
          <a:p>
            <a:r>
              <a:rPr lang="en-US"/>
              <a:t>Click to edit Master title style</a:t>
            </a:r>
            <a:endParaRPr/>
          </a:p>
        </p:txBody>
      </p:sp>
      <p:sp>
        <p:nvSpPr>
          <p:cNvPr id="3" name="Subtitle 2"/>
          <p:cNvSpPr>
            <a:spLocks noGrp="1"/>
          </p:cNvSpPr>
          <p:nvPr>
            <p:ph type="subTitle" idx="1"/>
          </p:nvPr>
        </p:nvSpPr>
        <p:spPr>
          <a:xfrm>
            <a:off x="1854200" y="5204011"/>
            <a:ext cx="5446713" cy="851647"/>
          </a:xfrm>
        </p:spPr>
        <p:txBody>
          <a:bodyPr>
            <a:normAutofit/>
          </a:bodyPr>
          <a:lstStyle>
            <a:lvl1pPr marL="0" indent="0" algn="ctr">
              <a:spcBef>
                <a:spcPts val="300"/>
              </a:spcBef>
              <a:buNone/>
              <a:defRPr sz="1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11" name="Date Placeholder 3"/>
          <p:cNvSpPr>
            <a:spLocks noGrp="1"/>
          </p:cNvSpPr>
          <p:nvPr>
            <p:ph type="dt" sz="half" idx="10"/>
          </p:nvPr>
        </p:nvSpPr>
        <p:spPr>
          <a:xfrm>
            <a:off x="5257800" y="6356350"/>
            <a:ext cx="2133600" cy="365125"/>
          </a:xfrm>
        </p:spPr>
        <p:txBody>
          <a:bodyPr/>
          <a:lstStyle>
            <a:lvl1pPr>
              <a:defRPr>
                <a:solidFill>
                  <a:schemeClr val="tx2"/>
                </a:solidFill>
              </a:defRPr>
            </a:lvl1pPr>
          </a:lstStyle>
          <a:p>
            <a:pPr>
              <a:defRPr/>
            </a:pPr>
            <a:endParaRPr lang="en-US" dirty="0"/>
          </a:p>
        </p:txBody>
      </p:sp>
      <p:sp>
        <p:nvSpPr>
          <p:cNvPr id="12" name="Footer Placeholder 4"/>
          <p:cNvSpPr>
            <a:spLocks noGrp="1"/>
          </p:cNvSpPr>
          <p:nvPr>
            <p:ph type="ftr" sz="quarter" idx="11"/>
          </p:nvPr>
        </p:nvSpPr>
        <p:spPr>
          <a:xfrm>
            <a:off x="1752600" y="6356350"/>
            <a:ext cx="2895600" cy="365125"/>
          </a:xfrm>
        </p:spPr>
        <p:txBody>
          <a:bodyPr/>
          <a:lstStyle>
            <a:lvl1pPr>
              <a:defRPr dirty="0">
                <a:solidFill>
                  <a:schemeClr val="tx2"/>
                </a:solidFill>
              </a:defRPr>
            </a:lvl1pPr>
          </a:lstStyle>
          <a:p>
            <a:pPr>
              <a:defRPr/>
            </a:pPr>
            <a:r>
              <a:rPr lang="en-US"/>
              <a:t>© 2020 Pearson Education, Inc., Hoboken, NJ. All rights reserved.        </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5" name="Picture 6" descr="Overlay-Blank.jpg"/>
          <p:cNvPicPr>
            <a:picLocks noChangeAspect="1"/>
          </p:cNvPicPr>
          <p:nvPr/>
        </p:nvPicPr>
        <p:blipFill>
          <a:blip r:embed="rId2"/>
          <a:srcRect/>
          <a:stretch>
            <a:fillRect/>
          </a:stretch>
        </p:blipFill>
        <p:spPr bwMode="auto">
          <a:xfrm>
            <a:off x="0" y="0"/>
            <a:ext cx="9144000" cy="6858000"/>
          </a:xfrm>
          <a:prstGeom prst="rect">
            <a:avLst/>
          </a:prstGeom>
          <a:noFill/>
          <a:ln w="9525">
            <a:noFill/>
            <a:miter lim="800000"/>
            <a:headEnd/>
            <a:tailEnd/>
          </a:ln>
        </p:spPr>
      </p:pic>
      <p:sp>
        <p:nvSpPr>
          <p:cNvPr id="2" name="Title 1"/>
          <p:cNvSpPr>
            <a:spLocks noGrp="1"/>
          </p:cNvSpPr>
          <p:nvPr>
            <p:ph type="title"/>
          </p:nvPr>
        </p:nvSpPr>
        <p:spPr>
          <a:xfrm>
            <a:off x="381000" y="609600"/>
            <a:ext cx="3612822" cy="1536192"/>
          </a:xfrm>
        </p:spPr>
        <p:txBody>
          <a:bodyPr rtlCol="0" anchor="b">
            <a:noAutofit/>
          </a:bodyPr>
          <a:lstStyle>
            <a:lvl1pPr algn="ctr" defTabSz="914400" rtl="0" eaLnBrk="1" latinLnBrk="0" hangingPunct="1">
              <a:lnSpc>
                <a:spcPct val="100000"/>
              </a:lnSpc>
              <a:spcBef>
                <a:spcPct val="0"/>
              </a:spcBef>
              <a:buNone/>
              <a:defRPr sz="3600" b="0" kern="1200">
                <a:solidFill>
                  <a:schemeClr val="tx2"/>
                </a:solidFill>
                <a:latin typeface="+mn-lt"/>
                <a:ea typeface="+mj-ea"/>
                <a:cs typeface="+mj-cs"/>
              </a:defRPr>
            </a:lvl1pPr>
          </a:lstStyle>
          <a:p>
            <a:r>
              <a:rPr lang="en-US"/>
              <a:t>Click to edit Master title style</a:t>
            </a:r>
            <a:endParaRPr/>
          </a:p>
        </p:txBody>
      </p:sp>
      <p:sp>
        <p:nvSpPr>
          <p:cNvPr id="3" name="Picture Placeholder 2"/>
          <p:cNvSpPr>
            <a:spLocks noGrp="1"/>
          </p:cNvSpPr>
          <p:nvPr>
            <p:ph type="pic" idx="1"/>
          </p:nvPr>
        </p:nvSpPr>
        <p:spPr>
          <a:xfrm>
            <a:off x="4873625" y="381000"/>
            <a:ext cx="3813175" cy="5697538"/>
          </a:xfrm>
          <a:solidFill>
            <a:schemeClr val="bg1">
              <a:lumMod val="85000"/>
            </a:schemeClr>
          </a:solidFill>
          <a:ln w="101600">
            <a:solidFill>
              <a:schemeClr val="accent1">
                <a:lumMod val="40000"/>
                <a:lumOff val="60000"/>
                <a:alpha val="40000"/>
              </a:schemeClr>
            </a:solidFill>
            <a:miter lim="800000"/>
          </a:ln>
          <a:effectLst>
            <a:innerShdw blurRad="457200">
              <a:schemeClr val="accent1">
                <a:alpha val="80000"/>
              </a:schemeClr>
            </a:innerShdw>
            <a:softEdge rad="31750"/>
          </a:effectLst>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endParaRPr noProof="0" dirty="0"/>
          </a:p>
        </p:txBody>
      </p:sp>
      <p:sp>
        <p:nvSpPr>
          <p:cNvPr id="4" name="Text Placeholder 3"/>
          <p:cNvSpPr>
            <a:spLocks noGrp="1"/>
          </p:cNvSpPr>
          <p:nvPr>
            <p:ph type="body" sz="half" idx="2"/>
          </p:nvPr>
        </p:nvSpPr>
        <p:spPr>
          <a:xfrm>
            <a:off x="379984" y="2209799"/>
            <a:ext cx="3613792" cy="3222625"/>
          </a:xfrm>
        </p:spPr>
        <p:txBody>
          <a:bodyPr rtlCol="0">
            <a:normAutofit/>
          </a:bodyPr>
          <a:lstStyle>
            <a:lvl1pPr marL="0" indent="0" algn="ctr">
              <a:buNone/>
              <a:defRPr sz="1800" b="0" kern="1200">
                <a:solidFill>
                  <a:schemeClr val="tx2"/>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Date Placeholder 4"/>
          <p:cNvSpPr>
            <a:spLocks noGrp="1"/>
          </p:cNvSpPr>
          <p:nvPr>
            <p:ph type="dt" sz="half" idx="10"/>
          </p:nvPr>
        </p:nvSpPr>
        <p:spPr/>
        <p:txBody>
          <a:bodyPr/>
          <a:lstStyle>
            <a:lvl1pPr>
              <a:defRPr dirty="0"/>
            </a:lvl1pPr>
          </a:lstStyle>
          <a:p>
            <a:pPr>
              <a:defRPr/>
            </a:pPr>
            <a:endParaRPr lang="en-US" dirty="0"/>
          </a:p>
        </p:txBody>
      </p:sp>
      <p:sp>
        <p:nvSpPr>
          <p:cNvPr id="7" name="Footer Placeholder 5"/>
          <p:cNvSpPr>
            <a:spLocks noGrp="1"/>
          </p:cNvSpPr>
          <p:nvPr>
            <p:ph type="ftr" sz="quarter" idx="11"/>
          </p:nvPr>
        </p:nvSpPr>
        <p:spPr/>
        <p:txBody>
          <a:bodyPr/>
          <a:lstStyle>
            <a:lvl1pPr>
              <a:defRPr dirty="0"/>
            </a:lvl1pPr>
          </a:lstStyle>
          <a:p>
            <a:pPr>
              <a:defRPr/>
            </a:pPr>
            <a:r>
              <a:rPr lang="en-US"/>
              <a:t>© 2020 Pearson Education, Inc., Hoboken, NJ. All rights reserved.        </a:t>
            </a:r>
            <a:endParaRPr lang="en-US" dirty="0"/>
          </a:p>
        </p:txBody>
      </p:sp>
      <p:sp>
        <p:nvSpPr>
          <p:cNvPr id="8" name="Slide Number Placeholder 6"/>
          <p:cNvSpPr>
            <a:spLocks noGrp="1"/>
          </p:cNvSpPr>
          <p:nvPr>
            <p:ph type="sldNum" sz="quarter" idx="12"/>
          </p:nvPr>
        </p:nvSpPr>
        <p:spPr/>
        <p:txBody>
          <a:bodyPr/>
          <a:lstStyle>
            <a:lvl1pPr>
              <a:defRPr/>
            </a:lvl1pPr>
          </a:lstStyle>
          <a:p>
            <a:pPr>
              <a:defRPr/>
            </a:pPr>
            <a:fld id="{20113960-210B-8C44-ADE8-24754ADD31F9}" type="slidenum">
              <a:rPr lang="en-US"/>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Alt.">
    <p:spTree>
      <p:nvGrpSpPr>
        <p:cNvPr id="1" name=""/>
        <p:cNvGrpSpPr/>
        <p:nvPr/>
      </p:nvGrpSpPr>
      <p:grpSpPr>
        <a:xfrm>
          <a:off x="0" y="0"/>
          <a:ext cx="0" cy="0"/>
          <a:chOff x="0" y="0"/>
          <a:chExt cx="0" cy="0"/>
        </a:xfrm>
      </p:grpSpPr>
      <p:grpSp>
        <p:nvGrpSpPr>
          <p:cNvPr id="5" name="Group 8"/>
          <p:cNvGrpSpPr>
            <a:grpSpLocks/>
          </p:cNvGrpSpPr>
          <p:nvPr/>
        </p:nvGrpSpPr>
        <p:grpSpPr bwMode="auto">
          <a:xfrm>
            <a:off x="4267200" y="0"/>
            <a:ext cx="4876800" cy="6858000"/>
            <a:chOff x="4267200" y="0"/>
            <a:chExt cx="4876800" cy="6858000"/>
          </a:xfrm>
        </p:grpSpPr>
        <p:pic>
          <p:nvPicPr>
            <p:cNvPr id="6" name="Picture 7" descr="Overlay-Blank.jpg"/>
            <p:cNvPicPr>
              <a:picLocks noChangeAspect="1"/>
            </p:cNvPicPr>
            <p:nvPr userDrawn="1"/>
          </p:nvPicPr>
          <p:blipFill>
            <a:blip r:embed="rId2"/>
            <a:srcRect l="4301" r="46875"/>
            <a:stretch>
              <a:fillRect/>
            </a:stretch>
          </p:blipFill>
          <p:spPr bwMode="auto">
            <a:xfrm>
              <a:off x="4495800" y="0"/>
              <a:ext cx="4648200" cy="6858000"/>
            </a:xfrm>
            <a:prstGeom prst="rect">
              <a:avLst/>
            </a:prstGeom>
            <a:noFill/>
            <a:ln w="9525">
              <a:noFill/>
              <a:miter lim="800000"/>
              <a:headEnd/>
              <a:tailEnd/>
            </a:ln>
          </p:spPr>
        </p:pic>
        <p:pic>
          <p:nvPicPr>
            <p:cNvPr id="7" name="Picture 8" descr="Overlay-VerticalBridge.jpg"/>
            <p:cNvPicPr>
              <a:picLocks noChangeAspect="1"/>
            </p:cNvPicPr>
            <p:nvPr userDrawn="1"/>
          </p:nvPicPr>
          <p:blipFill>
            <a:blip r:embed="rId3"/>
            <a:srcRect/>
            <a:stretch>
              <a:fillRect/>
            </a:stretch>
          </p:blipFill>
          <p:spPr bwMode="auto">
            <a:xfrm flipH="1">
              <a:off x="4267200" y="0"/>
              <a:ext cx="267891" cy="6858000"/>
            </a:xfrm>
            <a:prstGeom prst="rect">
              <a:avLst/>
            </a:prstGeom>
            <a:noFill/>
            <a:ln w="9525">
              <a:noFill/>
              <a:miter lim="800000"/>
              <a:headEnd/>
              <a:tailEnd/>
            </a:ln>
          </p:spPr>
        </p:pic>
      </p:grpSp>
      <p:sp>
        <p:nvSpPr>
          <p:cNvPr id="2" name="Title 1"/>
          <p:cNvSpPr>
            <a:spLocks noGrp="1"/>
          </p:cNvSpPr>
          <p:nvPr>
            <p:ph type="title"/>
          </p:nvPr>
        </p:nvSpPr>
        <p:spPr>
          <a:xfrm>
            <a:off x="381000" y="609600"/>
            <a:ext cx="3612822" cy="1536192"/>
          </a:xfrm>
        </p:spPr>
        <p:txBody>
          <a:bodyPr rtlCol="0" anchor="b">
            <a:noAutofit/>
          </a:bodyPr>
          <a:lstStyle>
            <a:lvl1pPr algn="ctr" defTabSz="914400" rtl="0" eaLnBrk="1" latinLnBrk="0" hangingPunct="1">
              <a:lnSpc>
                <a:spcPct val="100000"/>
              </a:lnSpc>
              <a:spcBef>
                <a:spcPct val="0"/>
              </a:spcBef>
              <a:buNone/>
              <a:defRPr sz="3600" b="0" kern="1200">
                <a:solidFill>
                  <a:schemeClr val="tx2"/>
                </a:solidFill>
                <a:latin typeface="+mn-lt"/>
                <a:ea typeface="+mj-ea"/>
                <a:cs typeface="+mj-cs"/>
              </a:defRPr>
            </a:lvl1pPr>
          </a:lstStyle>
          <a:p>
            <a:r>
              <a:rPr lang="en-US"/>
              <a:t>Click to edit Master title style</a:t>
            </a:r>
            <a:endParaRPr/>
          </a:p>
        </p:txBody>
      </p:sp>
      <p:sp>
        <p:nvSpPr>
          <p:cNvPr id="3" name="Picture Placeholder 2"/>
          <p:cNvSpPr>
            <a:spLocks noGrp="1"/>
          </p:cNvSpPr>
          <p:nvPr>
            <p:ph type="pic" idx="1"/>
          </p:nvPr>
        </p:nvSpPr>
        <p:spPr>
          <a:xfrm>
            <a:off x="4873625" y="381000"/>
            <a:ext cx="3813175" cy="5697538"/>
          </a:xfrm>
          <a:solidFill>
            <a:schemeClr val="bg1">
              <a:lumMod val="85000"/>
            </a:schemeClr>
          </a:solidFill>
          <a:ln w="101600">
            <a:noFill/>
            <a:miter lim="800000"/>
          </a:ln>
          <a:effectLst>
            <a:innerShdw blurRad="457200">
              <a:schemeClr val="tx1">
                <a:lumMod val="50000"/>
                <a:lumOff val="50000"/>
                <a:alpha val="80000"/>
              </a:schemeClr>
            </a:innerShdw>
            <a:softEdge rad="127000"/>
          </a:effectLst>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endParaRPr noProof="0" dirty="0"/>
          </a:p>
        </p:txBody>
      </p:sp>
      <p:sp>
        <p:nvSpPr>
          <p:cNvPr id="4" name="Text Placeholder 3"/>
          <p:cNvSpPr>
            <a:spLocks noGrp="1"/>
          </p:cNvSpPr>
          <p:nvPr>
            <p:ph type="body" sz="half" idx="2"/>
          </p:nvPr>
        </p:nvSpPr>
        <p:spPr>
          <a:xfrm>
            <a:off x="379984" y="2209799"/>
            <a:ext cx="3613792" cy="3222625"/>
          </a:xfrm>
        </p:spPr>
        <p:txBody>
          <a:bodyPr rtlCol="0">
            <a:normAutofit/>
          </a:bodyPr>
          <a:lstStyle>
            <a:lvl1pPr marL="0" indent="0" algn="ctr">
              <a:buNone/>
              <a:defRPr sz="1800" b="0" kern="1200">
                <a:solidFill>
                  <a:schemeClr val="tx2"/>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4"/>
          <p:cNvSpPr>
            <a:spLocks noGrp="1"/>
          </p:cNvSpPr>
          <p:nvPr>
            <p:ph type="dt" sz="half" idx="10"/>
          </p:nvPr>
        </p:nvSpPr>
        <p:spPr/>
        <p:txBody>
          <a:bodyPr/>
          <a:lstStyle>
            <a:lvl1pPr>
              <a:defRPr dirty="0"/>
            </a:lvl1pPr>
          </a:lstStyle>
          <a:p>
            <a:pPr>
              <a:defRPr/>
            </a:pPr>
            <a:endParaRPr lang="en-US" dirty="0"/>
          </a:p>
        </p:txBody>
      </p:sp>
      <p:sp>
        <p:nvSpPr>
          <p:cNvPr id="9" name="Footer Placeholder 5"/>
          <p:cNvSpPr>
            <a:spLocks noGrp="1"/>
          </p:cNvSpPr>
          <p:nvPr>
            <p:ph type="ftr" sz="quarter" idx="11"/>
          </p:nvPr>
        </p:nvSpPr>
        <p:spPr/>
        <p:txBody>
          <a:bodyPr/>
          <a:lstStyle>
            <a:lvl1pPr>
              <a:defRPr dirty="0"/>
            </a:lvl1pPr>
          </a:lstStyle>
          <a:p>
            <a:pPr>
              <a:defRPr/>
            </a:pPr>
            <a:r>
              <a:rPr lang="en-US"/>
              <a:t>© 2020 Pearson Education, Inc., Hoboken, NJ. All rights reserved.        </a:t>
            </a:r>
            <a:endParaRPr lang="en-US" dirty="0"/>
          </a:p>
        </p:txBody>
      </p:sp>
      <p:sp>
        <p:nvSpPr>
          <p:cNvPr id="10" name="Slide Number Placeholder 6"/>
          <p:cNvSpPr>
            <a:spLocks noGrp="1"/>
          </p:cNvSpPr>
          <p:nvPr>
            <p:ph type="sldNum" sz="quarter" idx="12"/>
          </p:nvPr>
        </p:nvSpPr>
        <p:spPr/>
        <p:txBody>
          <a:bodyPr/>
          <a:lstStyle>
            <a:lvl1pPr>
              <a:defRPr/>
            </a:lvl1pPr>
          </a:lstStyle>
          <a:p>
            <a:pPr>
              <a:defRPr/>
            </a:pPr>
            <a:fld id="{E8C925CD-4C5D-6D4E-9FE4-4D8095B50739}" type="slidenum">
              <a:rPr lang="en-US"/>
              <a:pPr>
                <a:defRPr/>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4" name="Group 6"/>
          <p:cNvGrpSpPr>
            <a:grpSpLocks/>
          </p:cNvGrpSpPr>
          <p:nvPr/>
        </p:nvGrpSpPr>
        <p:grpSpPr bwMode="auto">
          <a:xfrm>
            <a:off x="0" y="1373188"/>
            <a:ext cx="9144000" cy="5484812"/>
            <a:chOff x="0" y="1372650"/>
            <a:chExt cx="9144000" cy="5485350"/>
          </a:xfrm>
        </p:grpSpPr>
        <p:pic>
          <p:nvPicPr>
            <p:cNvPr id="5" name="Picture 7" descr="Overlay-Blank.jpg"/>
            <p:cNvPicPr>
              <a:picLocks noChangeAspect="1"/>
            </p:cNvPicPr>
            <p:nvPr userDrawn="1"/>
          </p:nvPicPr>
          <p:blipFill>
            <a:blip r:embed="rId2"/>
            <a:srcRect t="23334"/>
            <a:stretch>
              <a:fillRect/>
            </a:stretch>
          </p:blipFill>
          <p:spPr bwMode="auto">
            <a:xfrm>
              <a:off x="0" y="1600200"/>
              <a:ext cx="9144000" cy="5257800"/>
            </a:xfrm>
            <a:prstGeom prst="rect">
              <a:avLst/>
            </a:prstGeom>
            <a:noFill/>
            <a:ln w="9525">
              <a:noFill/>
              <a:miter lim="800000"/>
              <a:headEnd/>
              <a:tailEnd/>
            </a:ln>
          </p:spPr>
        </p:pic>
        <p:pic>
          <p:nvPicPr>
            <p:cNvPr id="6" name="Picture 8" descr="Overlay-HorizontalBridge.jpg"/>
            <p:cNvPicPr>
              <a:picLocks noChangeAspect="1"/>
            </p:cNvPicPr>
            <p:nvPr userDrawn="1"/>
          </p:nvPicPr>
          <p:blipFill>
            <a:blip r:embed="rId3"/>
            <a:srcRect/>
            <a:stretch>
              <a:fillRect/>
            </a:stretch>
          </p:blipFill>
          <p:spPr bwMode="auto">
            <a:xfrm>
              <a:off x="0" y="1372650"/>
              <a:ext cx="9144000" cy="267891"/>
            </a:xfrm>
            <a:prstGeom prst="rect">
              <a:avLst/>
            </a:prstGeom>
            <a:noFill/>
            <a:ln w="9525">
              <a:noFill/>
              <a:miter lim="800000"/>
              <a:headEnd/>
              <a:tailEnd/>
            </a:ln>
          </p:spPr>
        </p:pic>
      </p:grpSp>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3"/>
          <p:cNvSpPr>
            <a:spLocks noGrp="1"/>
          </p:cNvSpPr>
          <p:nvPr>
            <p:ph type="dt" sz="half" idx="10"/>
          </p:nvPr>
        </p:nvSpPr>
        <p:spPr/>
        <p:txBody>
          <a:bodyPr/>
          <a:lstStyle>
            <a:lvl1pPr>
              <a:defRPr dirty="0"/>
            </a:lvl1pPr>
          </a:lstStyle>
          <a:p>
            <a:pPr>
              <a:defRPr/>
            </a:pPr>
            <a:endParaRPr lang="en-US" dirty="0"/>
          </a:p>
        </p:txBody>
      </p:sp>
      <p:sp>
        <p:nvSpPr>
          <p:cNvPr id="8" name="Footer Placeholder 4"/>
          <p:cNvSpPr>
            <a:spLocks noGrp="1"/>
          </p:cNvSpPr>
          <p:nvPr>
            <p:ph type="ftr" sz="quarter" idx="11"/>
          </p:nvPr>
        </p:nvSpPr>
        <p:spPr/>
        <p:txBody>
          <a:bodyPr/>
          <a:lstStyle>
            <a:lvl1pPr>
              <a:defRPr dirty="0"/>
            </a:lvl1pPr>
          </a:lstStyle>
          <a:p>
            <a:pPr>
              <a:defRPr/>
            </a:pPr>
            <a:r>
              <a:rPr lang="en-US"/>
              <a:t>© 2020 Pearson Education, Inc., Hoboken, NJ. All rights reserved.        </a:t>
            </a: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E885A41B-8327-0E42-B599-5675DCE9B20E}" type="slidenum">
              <a:rPr lang="en-US"/>
              <a:pPr>
                <a:defRPr/>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4" name="Group 10"/>
          <p:cNvGrpSpPr>
            <a:grpSpLocks/>
          </p:cNvGrpSpPr>
          <p:nvPr/>
        </p:nvGrpSpPr>
        <p:grpSpPr bwMode="auto">
          <a:xfrm>
            <a:off x="0" y="0"/>
            <a:ext cx="7696200" cy="6858000"/>
            <a:chOff x="0" y="0"/>
            <a:chExt cx="7696200" cy="6858000"/>
          </a:xfrm>
        </p:grpSpPr>
        <p:pic>
          <p:nvPicPr>
            <p:cNvPr id="5" name="Picture 7" descr="Overlay-Blank.jpg"/>
            <p:cNvPicPr>
              <a:picLocks noChangeAspect="1"/>
            </p:cNvPicPr>
            <p:nvPr userDrawn="1"/>
          </p:nvPicPr>
          <p:blipFill>
            <a:blip r:embed="rId2"/>
            <a:srcRect l="1471" r="16862"/>
            <a:stretch>
              <a:fillRect/>
            </a:stretch>
          </p:blipFill>
          <p:spPr bwMode="auto">
            <a:xfrm>
              <a:off x="0" y="0"/>
              <a:ext cx="7467600" cy="6858000"/>
            </a:xfrm>
            <a:prstGeom prst="rect">
              <a:avLst/>
            </a:prstGeom>
            <a:noFill/>
            <a:ln w="9525">
              <a:noFill/>
              <a:miter lim="800000"/>
              <a:headEnd/>
              <a:tailEnd/>
            </a:ln>
          </p:spPr>
        </p:pic>
        <p:pic>
          <p:nvPicPr>
            <p:cNvPr id="6" name="Picture 8" descr="Overlay-VerticalBridge.jpg"/>
            <p:cNvPicPr>
              <a:picLocks noChangeAspect="1"/>
            </p:cNvPicPr>
            <p:nvPr userDrawn="1"/>
          </p:nvPicPr>
          <p:blipFill>
            <a:blip r:embed="rId3"/>
            <a:srcRect/>
            <a:stretch>
              <a:fillRect/>
            </a:stretch>
          </p:blipFill>
          <p:spPr bwMode="auto">
            <a:xfrm>
              <a:off x="7428309" y="0"/>
              <a:ext cx="267891" cy="6858000"/>
            </a:xfrm>
            <a:prstGeom prst="rect">
              <a:avLst/>
            </a:prstGeom>
            <a:noFill/>
            <a:ln w="9525">
              <a:noFill/>
              <a:miter lim="800000"/>
              <a:headEnd/>
              <a:tailEnd/>
            </a:ln>
          </p:spPr>
        </p:pic>
      </p:grpSp>
      <p:sp>
        <p:nvSpPr>
          <p:cNvPr id="2" name="Vertical Title 1"/>
          <p:cNvSpPr>
            <a:spLocks noGrp="1"/>
          </p:cNvSpPr>
          <p:nvPr>
            <p:ph type="title" orient="vert"/>
          </p:nvPr>
        </p:nvSpPr>
        <p:spPr>
          <a:xfrm>
            <a:off x="7620000" y="381001"/>
            <a:ext cx="1447800" cy="5697538"/>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81000" y="381001"/>
            <a:ext cx="6705600" cy="56975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3"/>
          <p:cNvSpPr>
            <a:spLocks noGrp="1"/>
          </p:cNvSpPr>
          <p:nvPr>
            <p:ph type="dt" sz="half" idx="10"/>
          </p:nvPr>
        </p:nvSpPr>
        <p:spPr/>
        <p:txBody>
          <a:bodyPr/>
          <a:lstStyle>
            <a:lvl1pPr>
              <a:defRPr dirty="0"/>
            </a:lvl1pPr>
          </a:lstStyle>
          <a:p>
            <a:pPr>
              <a:defRPr/>
            </a:pPr>
            <a:endParaRPr lang="en-US" dirty="0"/>
          </a:p>
        </p:txBody>
      </p:sp>
      <p:sp>
        <p:nvSpPr>
          <p:cNvPr id="8" name="Footer Placeholder 4"/>
          <p:cNvSpPr>
            <a:spLocks noGrp="1"/>
          </p:cNvSpPr>
          <p:nvPr>
            <p:ph type="ftr" sz="quarter" idx="11"/>
          </p:nvPr>
        </p:nvSpPr>
        <p:spPr/>
        <p:txBody>
          <a:bodyPr/>
          <a:lstStyle>
            <a:lvl1pPr>
              <a:defRPr dirty="0"/>
            </a:lvl1pPr>
          </a:lstStyle>
          <a:p>
            <a:pPr>
              <a:defRPr/>
            </a:pPr>
            <a:r>
              <a:rPr lang="en-US"/>
              <a:t>© 2020 Pearson Education, Inc., Hoboken, NJ. All rights reserved.        </a:t>
            </a: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CFED9FD7-61BB-7A44-8CC2-6AE4A679CA7C}" type="slidenum">
              <a:rPr lang="en-US"/>
              <a:pPr>
                <a:defRPr/>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Closing">
    <p:spTree>
      <p:nvGrpSpPr>
        <p:cNvPr id="1" name=""/>
        <p:cNvGrpSpPr/>
        <p:nvPr/>
      </p:nvGrpSpPr>
      <p:grpSpPr>
        <a:xfrm>
          <a:off x="0" y="0"/>
          <a:ext cx="0" cy="0"/>
          <a:chOff x="0" y="0"/>
          <a:chExt cx="0" cy="0"/>
        </a:xfrm>
      </p:grpSpPr>
      <p:sp>
        <p:nvSpPr>
          <p:cNvPr id="3" name="Date Placeholder 2"/>
          <p:cNvSpPr>
            <a:spLocks noGrp="1"/>
          </p:cNvSpPr>
          <p:nvPr>
            <p:ph type="dt" sz="half" idx="10"/>
          </p:nvPr>
        </p:nvSpPr>
        <p:spPr>
          <a:effectLst>
            <a:outerShdw blurRad="50800" dist="38100" dir="2700000" algn="tl" rotWithShape="0">
              <a:prstClr val="black">
                <a:alpha val="40000"/>
              </a:prstClr>
            </a:outerShdw>
          </a:effectLst>
        </p:spPr>
        <p:txBody>
          <a:bodyPr/>
          <a:lstStyle>
            <a:lvl1pPr>
              <a:defRPr>
                <a:solidFill>
                  <a:schemeClr val="tx1"/>
                </a:solidFill>
                <a:effectLst>
                  <a:outerShdw blurRad="38100" dist="12700" dir="2700000" algn="tl" rotWithShape="0">
                    <a:prstClr val="black">
                      <a:alpha val="60000"/>
                    </a:prstClr>
                  </a:outerShdw>
                </a:effectLst>
              </a:defRPr>
            </a:lvl1pPr>
          </a:lstStyle>
          <a:p>
            <a:pPr>
              <a:defRPr/>
            </a:pPr>
            <a:endParaRPr lang="en-US" dirty="0"/>
          </a:p>
        </p:txBody>
      </p:sp>
      <p:sp>
        <p:nvSpPr>
          <p:cNvPr id="4" name="Footer Placeholder 3"/>
          <p:cNvSpPr>
            <a:spLocks noGrp="1"/>
          </p:cNvSpPr>
          <p:nvPr>
            <p:ph type="ftr" sz="quarter" idx="11"/>
          </p:nvPr>
        </p:nvSpPr>
        <p:spPr>
          <a:effectLst>
            <a:outerShdw blurRad="50800" dist="38100" dir="2700000" algn="tl" rotWithShape="0">
              <a:prstClr val="black">
                <a:alpha val="40000"/>
              </a:prstClr>
            </a:outerShdw>
          </a:effectLst>
        </p:spPr>
        <p:txBody>
          <a:bodyPr/>
          <a:lstStyle>
            <a:lvl1pPr>
              <a:defRPr>
                <a:solidFill>
                  <a:schemeClr val="tx1"/>
                </a:solidFill>
                <a:effectLst>
                  <a:outerShdw blurRad="38100" dist="12700" dir="2700000" algn="tl" rotWithShape="0">
                    <a:prstClr val="black">
                      <a:alpha val="60000"/>
                    </a:prstClr>
                  </a:outerShdw>
                </a:effectLst>
              </a:defRPr>
            </a:lvl1pPr>
          </a:lstStyle>
          <a:p>
            <a:pPr>
              <a:defRPr/>
            </a:pPr>
            <a:r>
              <a:rPr lang="en-US"/>
              <a:t>© 2020 Pearson Education, Inc., Hoboken, NJ. All rights reserved.        </a:t>
            </a:r>
            <a:endParaRPr lang="en-US" dirty="0"/>
          </a:p>
        </p:txBody>
      </p:sp>
      <p:sp>
        <p:nvSpPr>
          <p:cNvPr id="5" name="Slide Number Placeholder 4"/>
          <p:cNvSpPr>
            <a:spLocks noGrp="1"/>
          </p:cNvSpPr>
          <p:nvPr>
            <p:ph type="sldNum" sz="quarter" idx="12"/>
          </p:nvPr>
        </p:nvSpPr>
        <p:spPr>
          <a:effectLst>
            <a:outerShdw blurRad="50800" dist="38100" dir="2700000" algn="tl" rotWithShape="0">
              <a:prstClr val="black">
                <a:alpha val="40000"/>
              </a:prstClr>
            </a:outerShdw>
          </a:effectLst>
        </p:spPr>
        <p:txBody>
          <a:bodyPr/>
          <a:lstStyle>
            <a:lvl1pPr>
              <a:defRPr>
                <a:solidFill>
                  <a:schemeClr val="tx1"/>
                </a:solidFill>
                <a:effectLst>
                  <a:outerShdw blurRad="38100" dist="12700" dir="2700000" algn="tl" rotWithShape="0">
                    <a:prstClr val="black">
                      <a:alpha val="60000"/>
                    </a:prstClr>
                  </a:outerShdw>
                </a:effectLst>
              </a:defRPr>
            </a:lvl1pPr>
          </a:lstStyle>
          <a:p>
            <a:pPr>
              <a:defRPr/>
            </a:pPr>
            <a:fld id="{B7F95E63-B2FC-6340-819F-09B1386E07DA}" type="slidenum">
              <a:rPr lang="en-US" smtClean="0"/>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4" name="Group 6"/>
          <p:cNvGrpSpPr>
            <a:grpSpLocks/>
          </p:cNvGrpSpPr>
          <p:nvPr/>
        </p:nvGrpSpPr>
        <p:grpSpPr bwMode="auto">
          <a:xfrm>
            <a:off x="0" y="1373188"/>
            <a:ext cx="9144000" cy="5484812"/>
            <a:chOff x="0" y="1372650"/>
            <a:chExt cx="9144000" cy="5485350"/>
          </a:xfrm>
        </p:grpSpPr>
        <p:pic>
          <p:nvPicPr>
            <p:cNvPr id="5" name="Picture 7" descr="Overlay-Blank.jpg"/>
            <p:cNvPicPr>
              <a:picLocks noChangeAspect="1"/>
            </p:cNvPicPr>
            <p:nvPr userDrawn="1"/>
          </p:nvPicPr>
          <p:blipFill>
            <a:blip r:embed="rId2"/>
            <a:srcRect t="23334"/>
            <a:stretch>
              <a:fillRect/>
            </a:stretch>
          </p:blipFill>
          <p:spPr bwMode="auto">
            <a:xfrm>
              <a:off x="0" y="1600200"/>
              <a:ext cx="9144000" cy="5257800"/>
            </a:xfrm>
            <a:prstGeom prst="rect">
              <a:avLst/>
            </a:prstGeom>
            <a:noFill/>
            <a:ln w="9525">
              <a:noFill/>
              <a:miter lim="800000"/>
              <a:headEnd/>
              <a:tailEnd/>
            </a:ln>
          </p:spPr>
        </p:pic>
        <p:pic>
          <p:nvPicPr>
            <p:cNvPr id="6" name="Picture 8" descr="Overlay-HorizontalBridge.jpg"/>
            <p:cNvPicPr>
              <a:picLocks noChangeAspect="1"/>
            </p:cNvPicPr>
            <p:nvPr userDrawn="1"/>
          </p:nvPicPr>
          <p:blipFill>
            <a:blip r:embed="rId3"/>
            <a:srcRect/>
            <a:stretch>
              <a:fillRect/>
            </a:stretch>
          </p:blipFill>
          <p:spPr bwMode="auto">
            <a:xfrm>
              <a:off x="0" y="1372650"/>
              <a:ext cx="9144000" cy="267891"/>
            </a:xfrm>
            <a:prstGeom prst="rect">
              <a:avLst/>
            </a:prstGeom>
            <a:noFill/>
            <a:ln w="9525">
              <a:noFill/>
              <a:miter lim="800000"/>
              <a:headEnd/>
              <a:tailEnd/>
            </a:ln>
          </p:spPr>
        </p:pic>
      </p:gr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3"/>
          <p:cNvSpPr>
            <a:spLocks noGrp="1"/>
          </p:cNvSpPr>
          <p:nvPr>
            <p:ph type="dt" sz="half" idx="10"/>
          </p:nvPr>
        </p:nvSpPr>
        <p:spPr/>
        <p:txBody>
          <a:bodyPr/>
          <a:lstStyle>
            <a:lvl1pPr>
              <a:defRPr dirty="0"/>
            </a:lvl1pPr>
          </a:lstStyle>
          <a:p>
            <a:pPr>
              <a:defRPr/>
            </a:pPr>
            <a:endParaRPr lang="en-US" dirty="0"/>
          </a:p>
        </p:txBody>
      </p:sp>
      <p:sp>
        <p:nvSpPr>
          <p:cNvPr id="8" name="Footer Placeholder 4"/>
          <p:cNvSpPr>
            <a:spLocks noGrp="1"/>
          </p:cNvSpPr>
          <p:nvPr>
            <p:ph type="ftr" sz="quarter" idx="11"/>
          </p:nvPr>
        </p:nvSpPr>
        <p:spPr/>
        <p:txBody>
          <a:bodyPr/>
          <a:lstStyle>
            <a:lvl1pPr>
              <a:defRPr dirty="0"/>
            </a:lvl1pPr>
          </a:lstStyle>
          <a:p>
            <a:pPr>
              <a:defRPr/>
            </a:pPr>
            <a:r>
              <a:rPr lang="en-US"/>
              <a:t>© 2020 Pearson Education, Inc., Hoboken, NJ. All rights reserved.        </a:t>
            </a: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6426BE87-E5FB-E549-B6FD-BE8C668A25A3}" type="slidenum">
              <a:rPr lang="en-US"/>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bg>
      <p:bgRef idx="1002">
        <a:schemeClr val="bg2"/>
      </p:bgRef>
    </p:bg>
    <p:spTree>
      <p:nvGrpSpPr>
        <p:cNvPr id="1" name=""/>
        <p:cNvGrpSpPr/>
        <p:nvPr/>
      </p:nvGrpSpPr>
      <p:grpSpPr>
        <a:xfrm>
          <a:off x="0" y="0"/>
          <a:ext cx="0" cy="0"/>
          <a:chOff x="0" y="0"/>
          <a:chExt cx="0" cy="0"/>
        </a:xfrm>
      </p:grpSpPr>
      <p:grpSp>
        <p:nvGrpSpPr>
          <p:cNvPr id="4" name="Group 15"/>
          <p:cNvGrpSpPr>
            <a:grpSpLocks/>
          </p:cNvGrpSpPr>
          <p:nvPr/>
        </p:nvGrpSpPr>
        <p:grpSpPr bwMode="auto">
          <a:xfrm>
            <a:off x="0" y="0"/>
            <a:ext cx="1581150" cy="6858000"/>
            <a:chOff x="134471" y="0"/>
            <a:chExt cx="1581220" cy="6858000"/>
          </a:xfrm>
        </p:grpSpPr>
        <p:pic>
          <p:nvPicPr>
            <p:cNvPr id="6" name="Picture 7" descr="Overlay-Blank.jpg"/>
            <p:cNvPicPr>
              <a:picLocks noChangeAspect="1"/>
            </p:cNvPicPr>
            <p:nvPr userDrawn="1"/>
          </p:nvPicPr>
          <p:blipFill>
            <a:blip r:embed="rId2"/>
            <a:srcRect l="1471" r="83676"/>
            <a:stretch>
              <a:fillRect/>
            </a:stretch>
          </p:blipFill>
          <p:spPr bwMode="auto">
            <a:xfrm>
              <a:off x="134471" y="0"/>
              <a:ext cx="1358153" cy="6858000"/>
            </a:xfrm>
            <a:prstGeom prst="rect">
              <a:avLst/>
            </a:prstGeom>
            <a:noFill/>
            <a:ln w="9525">
              <a:noFill/>
              <a:miter lim="800000"/>
              <a:headEnd/>
              <a:tailEnd/>
            </a:ln>
          </p:spPr>
        </p:pic>
        <p:pic>
          <p:nvPicPr>
            <p:cNvPr id="7" name="Picture 8" descr="Overlay-VerticalBridge.jpg"/>
            <p:cNvPicPr>
              <a:picLocks noChangeAspect="1"/>
            </p:cNvPicPr>
            <p:nvPr userDrawn="1"/>
          </p:nvPicPr>
          <p:blipFill>
            <a:blip r:embed="rId3"/>
            <a:srcRect/>
            <a:stretch>
              <a:fillRect/>
            </a:stretch>
          </p:blipFill>
          <p:spPr bwMode="auto">
            <a:xfrm>
              <a:off x="1447800" y="0"/>
              <a:ext cx="267891" cy="6858000"/>
            </a:xfrm>
            <a:prstGeom prst="rect">
              <a:avLst/>
            </a:prstGeom>
            <a:noFill/>
            <a:ln w="9525">
              <a:noFill/>
              <a:miter lim="800000"/>
              <a:headEnd/>
              <a:tailEnd/>
            </a:ln>
          </p:spPr>
        </p:pic>
      </p:grpSp>
      <p:grpSp>
        <p:nvGrpSpPr>
          <p:cNvPr id="5" name="Group 16"/>
          <p:cNvGrpSpPr>
            <a:grpSpLocks/>
          </p:cNvGrpSpPr>
          <p:nvPr/>
        </p:nvGrpSpPr>
        <p:grpSpPr bwMode="auto">
          <a:xfrm>
            <a:off x="7546975" y="0"/>
            <a:ext cx="1597025" cy="6858000"/>
            <a:chOff x="7413812" y="0"/>
            <a:chExt cx="1597734" cy="6858000"/>
          </a:xfrm>
        </p:grpSpPr>
        <p:pic>
          <p:nvPicPr>
            <p:cNvPr id="9" name="Picture 10" descr="Overlay-Blank.jpg"/>
            <p:cNvPicPr>
              <a:picLocks noChangeAspect="1"/>
            </p:cNvPicPr>
            <p:nvPr userDrawn="1"/>
          </p:nvPicPr>
          <p:blipFill>
            <a:blip r:embed="rId2"/>
            <a:srcRect r="85126"/>
            <a:stretch>
              <a:fillRect/>
            </a:stretch>
          </p:blipFill>
          <p:spPr bwMode="auto">
            <a:xfrm>
              <a:off x="7651376" y="0"/>
              <a:ext cx="1360170" cy="6858000"/>
            </a:xfrm>
            <a:prstGeom prst="rect">
              <a:avLst/>
            </a:prstGeom>
            <a:noFill/>
            <a:ln w="9525">
              <a:noFill/>
              <a:miter lim="800000"/>
              <a:headEnd/>
              <a:tailEnd/>
            </a:ln>
          </p:spPr>
        </p:pic>
        <p:pic>
          <p:nvPicPr>
            <p:cNvPr id="10" name="Picture 11" descr="Overlay-VerticalBridge.jpg"/>
            <p:cNvPicPr>
              <a:picLocks noChangeAspect="1"/>
            </p:cNvPicPr>
            <p:nvPr userDrawn="1"/>
          </p:nvPicPr>
          <p:blipFill>
            <a:blip r:embed="rId3"/>
            <a:srcRect/>
            <a:stretch>
              <a:fillRect/>
            </a:stretch>
          </p:blipFill>
          <p:spPr bwMode="auto">
            <a:xfrm flipH="1">
              <a:off x="7413812" y="0"/>
              <a:ext cx="267891" cy="6858000"/>
            </a:xfrm>
            <a:prstGeom prst="rect">
              <a:avLst/>
            </a:prstGeom>
            <a:noFill/>
            <a:ln w="9525">
              <a:noFill/>
              <a:miter lim="800000"/>
              <a:headEnd/>
              <a:tailEnd/>
            </a:ln>
          </p:spPr>
        </p:pic>
      </p:grpSp>
      <p:pic>
        <p:nvPicPr>
          <p:cNvPr id="11" name="Picture 12" descr="HR-Color.png"/>
          <p:cNvPicPr>
            <a:picLocks noChangeAspect="1"/>
          </p:cNvPicPr>
          <p:nvPr/>
        </p:nvPicPr>
        <p:blipFill>
          <a:blip r:embed="rId4"/>
          <a:srcRect/>
          <a:stretch>
            <a:fillRect/>
          </a:stretch>
        </p:blipFill>
        <p:spPr bwMode="auto">
          <a:xfrm>
            <a:off x="1554163" y="4841875"/>
            <a:ext cx="6035675" cy="339725"/>
          </a:xfrm>
          <a:prstGeom prst="rect">
            <a:avLst/>
          </a:prstGeom>
          <a:noFill/>
          <a:ln w="9525">
            <a:noFill/>
            <a:miter lim="800000"/>
            <a:headEnd/>
            <a:tailEnd/>
          </a:ln>
        </p:spPr>
      </p:pic>
      <p:sp>
        <p:nvSpPr>
          <p:cNvPr id="2" name="Title 1"/>
          <p:cNvSpPr>
            <a:spLocks noGrp="1"/>
          </p:cNvSpPr>
          <p:nvPr>
            <p:ph type="ctrTitle"/>
          </p:nvPr>
        </p:nvSpPr>
        <p:spPr>
          <a:xfrm>
            <a:off x="1854200" y="3693645"/>
            <a:ext cx="5446713" cy="1470025"/>
          </a:xfrm>
        </p:spPr>
        <p:txBody>
          <a:bodyPr anchor="b"/>
          <a:lstStyle>
            <a:lvl1pPr>
              <a:lnSpc>
                <a:spcPts val="6800"/>
              </a:lnSpc>
              <a:defRPr sz="6500">
                <a:latin typeface="+mj-lt"/>
              </a:defRPr>
            </a:lvl1pPr>
          </a:lstStyle>
          <a:p>
            <a:r>
              <a:rPr lang="en-US"/>
              <a:t>Click to edit Master title style</a:t>
            </a:r>
            <a:endParaRPr/>
          </a:p>
        </p:txBody>
      </p:sp>
      <p:sp>
        <p:nvSpPr>
          <p:cNvPr id="3" name="Subtitle 2"/>
          <p:cNvSpPr>
            <a:spLocks noGrp="1"/>
          </p:cNvSpPr>
          <p:nvPr>
            <p:ph type="subTitle" idx="1"/>
          </p:nvPr>
        </p:nvSpPr>
        <p:spPr>
          <a:xfrm>
            <a:off x="1854200" y="5204011"/>
            <a:ext cx="5446713" cy="851647"/>
          </a:xfrm>
        </p:spPr>
        <p:txBody>
          <a:bodyPr>
            <a:normAutofit/>
          </a:bodyPr>
          <a:lstStyle>
            <a:lvl1pPr marL="0" indent="0" algn="ctr">
              <a:spcBef>
                <a:spcPts val="300"/>
              </a:spcBef>
              <a:buNone/>
              <a:defRPr sz="1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14" name="Picture Placeholder 13"/>
          <p:cNvSpPr>
            <a:spLocks noGrp="1"/>
          </p:cNvSpPr>
          <p:nvPr>
            <p:ph type="pic" sz="quarter" idx="12"/>
          </p:nvPr>
        </p:nvSpPr>
        <p:spPr>
          <a:xfrm>
            <a:off x="3307977" y="950260"/>
            <a:ext cx="2528046" cy="2528046"/>
          </a:xfrm>
          <a:prstGeom prst="ellipse">
            <a:avLst/>
          </a:prstGeom>
          <a:solidFill>
            <a:schemeClr val="bg1">
              <a:lumMod val="85000"/>
            </a:schemeClr>
          </a:solidFill>
          <a:ln w="101600">
            <a:noFill/>
            <a:miter lim="800000"/>
          </a:ln>
          <a:effectLst>
            <a:innerShdw blurRad="762000">
              <a:schemeClr val="accent1">
                <a:alpha val="80000"/>
              </a:schemeClr>
            </a:innerShdw>
            <a:softEdge rad="317500"/>
          </a:effectLst>
        </p:spPr>
        <p:txBody>
          <a:bodyPr rtlCol="0">
            <a:normAutofit/>
          </a:bodyPr>
          <a:lstStyle>
            <a:lvl1pPr marL="0" indent="0" algn="ctr" defTabSz="914400" rtl="0" eaLnBrk="1" latinLnBrk="0" hangingPunct="1">
              <a:spcBef>
                <a:spcPts val="2400"/>
              </a:spcBef>
              <a:buClr>
                <a:schemeClr val="accent1">
                  <a:lumMod val="60000"/>
                  <a:lumOff val="40000"/>
                </a:schemeClr>
              </a:buClr>
              <a:buFont typeface="Candara" pitchFamily="34" charset="0"/>
              <a:buNone/>
              <a:defRPr sz="2400" kern="1200">
                <a:solidFill>
                  <a:schemeClr val="tx2"/>
                </a:solidFill>
                <a:latin typeface="+mn-lt"/>
                <a:ea typeface="+mn-ea"/>
                <a:cs typeface="+mn-cs"/>
              </a:defRPr>
            </a:lvl1pPr>
          </a:lstStyle>
          <a:p>
            <a:pPr lvl="0"/>
            <a:r>
              <a:rPr lang="en-US" noProof="0" dirty="0"/>
              <a:t>Click icon to add picture</a:t>
            </a:r>
            <a:endParaRPr noProof="0" dirty="0"/>
          </a:p>
        </p:txBody>
      </p:sp>
      <p:sp>
        <p:nvSpPr>
          <p:cNvPr id="12" name="Date Placeholder 3"/>
          <p:cNvSpPr>
            <a:spLocks noGrp="1"/>
          </p:cNvSpPr>
          <p:nvPr>
            <p:ph type="dt" sz="half" idx="13"/>
          </p:nvPr>
        </p:nvSpPr>
        <p:spPr>
          <a:xfrm>
            <a:off x="5257800" y="6356350"/>
            <a:ext cx="2133600" cy="365125"/>
          </a:xfrm>
        </p:spPr>
        <p:txBody>
          <a:bodyPr/>
          <a:lstStyle>
            <a:lvl1pPr>
              <a:defRPr dirty="0">
                <a:solidFill>
                  <a:schemeClr val="tx2"/>
                </a:solidFill>
              </a:defRPr>
            </a:lvl1pPr>
          </a:lstStyle>
          <a:p>
            <a:pPr>
              <a:defRPr/>
            </a:pPr>
            <a:endParaRPr lang="en-US" dirty="0"/>
          </a:p>
        </p:txBody>
      </p:sp>
      <p:sp>
        <p:nvSpPr>
          <p:cNvPr id="13" name="Footer Placeholder 4"/>
          <p:cNvSpPr>
            <a:spLocks noGrp="1"/>
          </p:cNvSpPr>
          <p:nvPr>
            <p:ph type="ftr" sz="quarter" idx="14"/>
          </p:nvPr>
        </p:nvSpPr>
        <p:spPr>
          <a:xfrm>
            <a:off x="1752600" y="6356350"/>
            <a:ext cx="2895600" cy="365125"/>
          </a:xfrm>
        </p:spPr>
        <p:txBody>
          <a:bodyPr/>
          <a:lstStyle>
            <a:lvl1pPr>
              <a:defRPr dirty="0">
                <a:solidFill>
                  <a:schemeClr val="tx2"/>
                </a:solidFill>
              </a:defRPr>
            </a:lvl1pPr>
          </a:lstStyle>
          <a:p>
            <a:pPr>
              <a:defRPr/>
            </a:pPr>
            <a:r>
              <a:rPr lang="en-US"/>
              <a:t>© 2020 Pearson Education, Inc., Hoboken, NJ. All rights reserved.        </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3">
        <a:schemeClr val="bg2"/>
      </p:bgRef>
    </p:bg>
    <p:spTree>
      <p:nvGrpSpPr>
        <p:cNvPr id="1" name=""/>
        <p:cNvGrpSpPr/>
        <p:nvPr/>
      </p:nvGrpSpPr>
      <p:grpSpPr>
        <a:xfrm>
          <a:off x="0" y="0"/>
          <a:ext cx="0" cy="0"/>
          <a:chOff x="0" y="0"/>
          <a:chExt cx="0" cy="0"/>
        </a:xfrm>
      </p:grpSpPr>
      <p:grpSp>
        <p:nvGrpSpPr>
          <p:cNvPr id="4" name="Group 9"/>
          <p:cNvGrpSpPr>
            <a:grpSpLocks/>
          </p:cNvGrpSpPr>
          <p:nvPr/>
        </p:nvGrpSpPr>
        <p:grpSpPr bwMode="auto">
          <a:xfrm>
            <a:off x="0" y="0"/>
            <a:ext cx="9144000" cy="1190625"/>
            <a:chOff x="0" y="0"/>
            <a:chExt cx="9144000" cy="1191256"/>
          </a:xfrm>
        </p:grpSpPr>
        <p:pic>
          <p:nvPicPr>
            <p:cNvPr id="5" name="Picture 7" descr="Overlay-Blank.jpg"/>
            <p:cNvPicPr>
              <a:picLocks noChangeAspect="1"/>
            </p:cNvPicPr>
            <p:nvPr userDrawn="1"/>
          </p:nvPicPr>
          <p:blipFill>
            <a:blip r:embed="rId2"/>
            <a:srcRect b="85555"/>
            <a:stretch>
              <a:fillRect/>
            </a:stretch>
          </p:blipFill>
          <p:spPr bwMode="auto">
            <a:xfrm>
              <a:off x="0" y="0"/>
              <a:ext cx="9144000" cy="990600"/>
            </a:xfrm>
            <a:prstGeom prst="rect">
              <a:avLst/>
            </a:prstGeom>
            <a:noFill/>
            <a:ln w="9525">
              <a:noFill/>
              <a:miter lim="800000"/>
              <a:headEnd/>
              <a:tailEnd/>
            </a:ln>
          </p:spPr>
        </p:pic>
        <p:pic>
          <p:nvPicPr>
            <p:cNvPr id="6" name="Picture 8" descr="Overlay-HorizontalBridge.jpg"/>
            <p:cNvPicPr>
              <a:picLocks noChangeAspect="1"/>
            </p:cNvPicPr>
            <p:nvPr userDrawn="1"/>
          </p:nvPicPr>
          <p:blipFill>
            <a:blip r:embed="rId3"/>
            <a:srcRect/>
            <a:stretch>
              <a:fillRect/>
            </a:stretch>
          </p:blipFill>
          <p:spPr bwMode="auto">
            <a:xfrm flipV="1">
              <a:off x="0" y="923365"/>
              <a:ext cx="9144000" cy="267891"/>
            </a:xfrm>
            <a:prstGeom prst="rect">
              <a:avLst/>
            </a:prstGeom>
            <a:noFill/>
            <a:ln w="9525">
              <a:noFill/>
              <a:miter lim="800000"/>
              <a:headEnd/>
              <a:tailEnd/>
            </a:ln>
          </p:spPr>
        </p:pic>
      </p:grpSp>
      <p:grpSp>
        <p:nvGrpSpPr>
          <p:cNvPr id="7" name="Group 10"/>
          <p:cNvGrpSpPr>
            <a:grpSpLocks/>
          </p:cNvGrpSpPr>
          <p:nvPr/>
        </p:nvGrpSpPr>
        <p:grpSpPr bwMode="auto">
          <a:xfrm flipV="1">
            <a:off x="0" y="5667375"/>
            <a:ext cx="9144000" cy="1190625"/>
            <a:chOff x="0" y="0"/>
            <a:chExt cx="9144000" cy="1191256"/>
          </a:xfrm>
        </p:grpSpPr>
        <p:pic>
          <p:nvPicPr>
            <p:cNvPr id="8" name="Picture 10" descr="Overlay-Blank.jpg"/>
            <p:cNvPicPr>
              <a:picLocks noChangeAspect="1"/>
            </p:cNvPicPr>
            <p:nvPr userDrawn="1"/>
          </p:nvPicPr>
          <p:blipFill>
            <a:blip r:embed="rId2"/>
            <a:srcRect b="85555"/>
            <a:stretch>
              <a:fillRect/>
            </a:stretch>
          </p:blipFill>
          <p:spPr bwMode="auto">
            <a:xfrm>
              <a:off x="0" y="0"/>
              <a:ext cx="9144000" cy="990600"/>
            </a:xfrm>
            <a:prstGeom prst="rect">
              <a:avLst/>
            </a:prstGeom>
            <a:noFill/>
            <a:ln w="9525">
              <a:noFill/>
              <a:miter lim="800000"/>
              <a:headEnd/>
              <a:tailEnd/>
            </a:ln>
          </p:spPr>
        </p:pic>
        <p:pic>
          <p:nvPicPr>
            <p:cNvPr id="9" name="Picture 11" descr="Overlay-HorizontalBridge.jpg"/>
            <p:cNvPicPr>
              <a:picLocks noChangeAspect="1"/>
            </p:cNvPicPr>
            <p:nvPr userDrawn="1"/>
          </p:nvPicPr>
          <p:blipFill>
            <a:blip r:embed="rId3"/>
            <a:srcRect/>
            <a:stretch>
              <a:fillRect/>
            </a:stretch>
          </p:blipFill>
          <p:spPr bwMode="auto">
            <a:xfrm flipV="1">
              <a:off x="0" y="923365"/>
              <a:ext cx="9144000" cy="267891"/>
            </a:xfrm>
            <a:prstGeom prst="rect">
              <a:avLst/>
            </a:prstGeom>
            <a:noFill/>
            <a:ln w="9525">
              <a:noFill/>
              <a:miter lim="800000"/>
              <a:headEnd/>
              <a:tailEnd/>
            </a:ln>
          </p:spPr>
        </p:pic>
      </p:grpSp>
      <p:pic>
        <p:nvPicPr>
          <p:cNvPr id="10" name="Picture 12" descr="HR-Color.png"/>
          <p:cNvPicPr>
            <a:picLocks noChangeAspect="1"/>
          </p:cNvPicPr>
          <p:nvPr/>
        </p:nvPicPr>
        <p:blipFill>
          <a:blip r:embed="rId4"/>
          <a:srcRect/>
          <a:stretch>
            <a:fillRect/>
          </a:stretch>
        </p:blipFill>
        <p:spPr bwMode="auto">
          <a:xfrm>
            <a:off x="1554163" y="3259138"/>
            <a:ext cx="6035675" cy="339725"/>
          </a:xfrm>
          <a:prstGeom prst="rect">
            <a:avLst/>
          </a:prstGeom>
          <a:noFill/>
          <a:ln w="9525">
            <a:noFill/>
            <a:miter lim="800000"/>
            <a:headEnd/>
            <a:tailEnd/>
          </a:ln>
        </p:spPr>
      </p:pic>
      <p:sp>
        <p:nvSpPr>
          <p:cNvPr id="2" name="Title 1"/>
          <p:cNvSpPr>
            <a:spLocks noGrp="1"/>
          </p:cNvSpPr>
          <p:nvPr>
            <p:ph type="title"/>
          </p:nvPr>
        </p:nvSpPr>
        <p:spPr>
          <a:xfrm>
            <a:off x="1854200" y="1851212"/>
            <a:ext cx="5446714" cy="1730375"/>
          </a:xfrm>
        </p:spPr>
        <p:txBody>
          <a:bodyPr anchor="b"/>
          <a:lstStyle>
            <a:lvl1pPr algn="ctr">
              <a:lnSpc>
                <a:spcPts val="6800"/>
              </a:lnSpc>
              <a:defRPr sz="6500" b="0" cap="none" baseline="0">
                <a:latin typeface="+mj-lt"/>
              </a:defRPr>
            </a:lvl1pPr>
          </a:lstStyle>
          <a:p>
            <a:r>
              <a:rPr lang="en-US"/>
              <a:t>Click to edit Master title style</a:t>
            </a:r>
            <a:endParaRPr/>
          </a:p>
        </p:txBody>
      </p:sp>
      <p:sp>
        <p:nvSpPr>
          <p:cNvPr id="3" name="Text Placeholder 2"/>
          <p:cNvSpPr>
            <a:spLocks noGrp="1"/>
          </p:cNvSpPr>
          <p:nvPr>
            <p:ph type="body" idx="1"/>
          </p:nvPr>
        </p:nvSpPr>
        <p:spPr>
          <a:xfrm>
            <a:off x="1854200" y="3576918"/>
            <a:ext cx="5446714" cy="829982"/>
          </a:xfrm>
        </p:spPr>
        <p:txBody>
          <a:bodyPr>
            <a:normAutofit/>
          </a:bodyPr>
          <a:lstStyle>
            <a:lvl1pPr marL="0" indent="0" algn="ctr">
              <a:spcBef>
                <a:spcPts val="300"/>
              </a:spcBef>
              <a:buNone/>
              <a:defRPr sz="1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1" name="Date Placeholder 3"/>
          <p:cNvSpPr>
            <a:spLocks noGrp="1"/>
          </p:cNvSpPr>
          <p:nvPr>
            <p:ph type="dt" sz="half" idx="10"/>
          </p:nvPr>
        </p:nvSpPr>
        <p:spPr/>
        <p:txBody>
          <a:bodyPr/>
          <a:lstStyle>
            <a:lvl1pPr>
              <a:defRPr/>
            </a:lvl1pPr>
          </a:lstStyle>
          <a:p>
            <a:pPr>
              <a:defRPr/>
            </a:pPr>
            <a:endParaRPr lang="en-US" dirty="0"/>
          </a:p>
        </p:txBody>
      </p:sp>
      <p:sp>
        <p:nvSpPr>
          <p:cNvPr id="12" name="Footer Placeholder 4"/>
          <p:cNvSpPr>
            <a:spLocks noGrp="1"/>
          </p:cNvSpPr>
          <p:nvPr>
            <p:ph type="ftr" sz="quarter" idx="11"/>
          </p:nvPr>
        </p:nvSpPr>
        <p:spPr/>
        <p:txBody>
          <a:bodyPr/>
          <a:lstStyle>
            <a:lvl1pPr>
              <a:defRPr dirty="0"/>
            </a:lvl1pPr>
          </a:lstStyle>
          <a:p>
            <a:pPr>
              <a:defRPr/>
            </a:pPr>
            <a:r>
              <a:rPr lang="en-US"/>
              <a:t>© 2020 Pearson Education, Inc., Hoboken, NJ. All rights reserved.        </a:t>
            </a:r>
            <a:endParaRPr lang="en-US" dirty="0"/>
          </a:p>
        </p:txBody>
      </p:sp>
      <p:sp>
        <p:nvSpPr>
          <p:cNvPr id="13" name="Slide Number Placeholder 5"/>
          <p:cNvSpPr>
            <a:spLocks noGrp="1"/>
          </p:cNvSpPr>
          <p:nvPr>
            <p:ph type="sldNum" sz="quarter" idx="12"/>
          </p:nvPr>
        </p:nvSpPr>
        <p:spPr/>
        <p:txBody>
          <a:bodyPr/>
          <a:lstStyle>
            <a:lvl1pPr>
              <a:defRPr/>
            </a:lvl1pPr>
          </a:lstStyle>
          <a:p>
            <a:pPr>
              <a:defRPr/>
            </a:pPr>
            <a:fld id="{AB25685A-713B-8549-9275-7DEE06C1AF59}" type="slidenum">
              <a:rPr lang="en-US"/>
              <a:pPr>
                <a:defRPr/>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5" name="Group 6"/>
          <p:cNvGrpSpPr>
            <a:grpSpLocks/>
          </p:cNvGrpSpPr>
          <p:nvPr/>
        </p:nvGrpSpPr>
        <p:grpSpPr bwMode="auto">
          <a:xfrm>
            <a:off x="0" y="1373188"/>
            <a:ext cx="9144000" cy="5484812"/>
            <a:chOff x="0" y="1372650"/>
            <a:chExt cx="9144000" cy="5485350"/>
          </a:xfrm>
        </p:grpSpPr>
        <p:pic>
          <p:nvPicPr>
            <p:cNvPr id="6" name="Picture 7" descr="Overlay-Blank.jpg"/>
            <p:cNvPicPr>
              <a:picLocks noChangeAspect="1"/>
            </p:cNvPicPr>
            <p:nvPr userDrawn="1"/>
          </p:nvPicPr>
          <p:blipFill>
            <a:blip r:embed="rId2"/>
            <a:srcRect t="23334"/>
            <a:stretch>
              <a:fillRect/>
            </a:stretch>
          </p:blipFill>
          <p:spPr bwMode="auto">
            <a:xfrm>
              <a:off x="0" y="1600200"/>
              <a:ext cx="9144000" cy="5257800"/>
            </a:xfrm>
            <a:prstGeom prst="rect">
              <a:avLst/>
            </a:prstGeom>
            <a:noFill/>
            <a:ln w="9525">
              <a:noFill/>
              <a:miter lim="800000"/>
              <a:headEnd/>
              <a:tailEnd/>
            </a:ln>
          </p:spPr>
        </p:pic>
        <p:pic>
          <p:nvPicPr>
            <p:cNvPr id="7" name="Picture 8" descr="Overlay-HorizontalBridge.jpg"/>
            <p:cNvPicPr>
              <a:picLocks noChangeAspect="1"/>
            </p:cNvPicPr>
            <p:nvPr userDrawn="1"/>
          </p:nvPicPr>
          <p:blipFill>
            <a:blip r:embed="rId3"/>
            <a:srcRect/>
            <a:stretch>
              <a:fillRect/>
            </a:stretch>
          </p:blipFill>
          <p:spPr bwMode="auto">
            <a:xfrm>
              <a:off x="0" y="1372650"/>
              <a:ext cx="9144000" cy="267891"/>
            </a:xfrm>
            <a:prstGeom prst="rect">
              <a:avLst/>
            </a:prstGeom>
            <a:noFill/>
            <a:ln w="9525">
              <a:noFill/>
              <a:miter lim="800000"/>
              <a:headEnd/>
              <a:tailEnd/>
            </a:ln>
          </p:spPr>
        </p:pic>
      </p:gr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792162" y="1774825"/>
            <a:ext cx="3566160" cy="4303713"/>
          </a:xfrm>
        </p:spPr>
        <p:txBody>
          <a:bodyPr>
            <a:normAutofit/>
          </a:bodyPr>
          <a:lstStyle>
            <a:lvl1pPr>
              <a:defRPr sz="2400"/>
            </a:lvl1pPr>
            <a:lvl2pPr>
              <a:defRPr sz="2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4766534" y="1774825"/>
            <a:ext cx="3566160" cy="4303713"/>
          </a:xfrm>
        </p:spPr>
        <p:txBody>
          <a:bodyPr>
            <a:normAutofit/>
          </a:bodyPr>
          <a:lstStyle>
            <a:lvl1pPr>
              <a:defRPr sz="2400"/>
            </a:lvl1pPr>
            <a:lvl2pPr>
              <a:defRPr sz="2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Date Placeholder 4"/>
          <p:cNvSpPr>
            <a:spLocks noGrp="1"/>
          </p:cNvSpPr>
          <p:nvPr>
            <p:ph type="dt" sz="half" idx="10"/>
          </p:nvPr>
        </p:nvSpPr>
        <p:spPr/>
        <p:txBody>
          <a:bodyPr/>
          <a:lstStyle>
            <a:lvl1pPr>
              <a:defRPr dirty="0"/>
            </a:lvl1pPr>
          </a:lstStyle>
          <a:p>
            <a:pPr>
              <a:defRPr/>
            </a:pPr>
            <a:endParaRPr lang="en-US" dirty="0"/>
          </a:p>
        </p:txBody>
      </p:sp>
      <p:sp>
        <p:nvSpPr>
          <p:cNvPr id="9" name="Footer Placeholder 5"/>
          <p:cNvSpPr>
            <a:spLocks noGrp="1"/>
          </p:cNvSpPr>
          <p:nvPr>
            <p:ph type="ftr" sz="quarter" idx="11"/>
          </p:nvPr>
        </p:nvSpPr>
        <p:spPr/>
        <p:txBody>
          <a:bodyPr/>
          <a:lstStyle>
            <a:lvl1pPr>
              <a:defRPr dirty="0"/>
            </a:lvl1pPr>
          </a:lstStyle>
          <a:p>
            <a:pPr>
              <a:defRPr/>
            </a:pPr>
            <a:r>
              <a:rPr lang="en-US"/>
              <a:t>© 2020 Pearson Education, Inc., Hoboken, NJ. All rights reserved.        </a:t>
            </a:r>
            <a:endParaRPr lang="en-US" dirty="0"/>
          </a:p>
        </p:txBody>
      </p:sp>
      <p:sp>
        <p:nvSpPr>
          <p:cNvPr id="10" name="Slide Number Placeholder 6"/>
          <p:cNvSpPr>
            <a:spLocks noGrp="1"/>
          </p:cNvSpPr>
          <p:nvPr>
            <p:ph type="sldNum" sz="quarter" idx="12"/>
          </p:nvPr>
        </p:nvSpPr>
        <p:spPr/>
        <p:txBody>
          <a:bodyPr/>
          <a:lstStyle>
            <a:lvl1pPr>
              <a:defRPr/>
            </a:lvl1pPr>
          </a:lstStyle>
          <a:p>
            <a:pPr>
              <a:defRPr/>
            </a:pPr>
            <a:fld id="{3A7342E1-65BB-6E4A-A0CC-A610AAC07D07}" type="slidenum">
              <a:rPr lang="en-US"/>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7" name="Group 6"/>
          <p:cNvGrpSpPr>
            <a:grpSpLocks/>
          </p:cNvGrpSpPr>
          <p:nvPr/>
        </p:nvGrpSpPr>
        <p:grpSpPr bwMode="auto">
          <a:xfrm>
            <a:off x="0" y="1373188"/>
            <a:ext cx="9144000" cy="5484812"/>
            <a:chOff x="0" y="1372650"/>
            <a:chExt cx="9144000" cy="5485350"/>
          </a:xfrm>
        </p:grpSpPr>
        <p:pic>
          <p:nvPicPr>
            <p:cNvPr id="8" name="Picture 7" descr="Overlay-Blank.jpg"/>
            <p:cNvPicPr>
              <a:picLocks noChangeAspect="1"/>
            </p:cNvPicPr>
            <p:nvPr userDrawn="1"/>
          </p:nvPicPr>
          <p:blipFill>
            <a:blip r:embed="rId2"/>
            <a:srcRect t="23334"/>
            <a:stretch>
              <a:fillRect/>
            </a:stretch>
          </p:blipFill>
          <p:spPr bwMode="auto">
            <a:xfrm>
              <a:off x="0" y="1600200"/>
              <a:ext cx="9144000" cy="5257800"/>
            </a:xfrm>
            <a:prstGeom prst="rect">
              <a:avLst/>
            </a:prstGeom>
            <a:noFill/>
            <a:ln w="9525">
              <a:noFill/>
              <a:miter lim="800000"/>
              <a:headEnd/>
              <a:tailEnd/>
            </a:ln>
          </p:spPr>
        </p:pic>
        <p:pic>
          <p:nvPicPr>
            <p:cNvPr id="9" name="Picture 8" descr="Overlay-HorizontalBridge.jpg"/>
            <p:cNvPicPr>
              <a:picLocks noChangeAspect="1"/>
            </p:cNvPicPr>
            <p:nvPr userDrawn="1"/>
          </p:nvPicPr>
          <p:blipFill>
            <a:blip r:embed="rId3"/>
            <a:srcRect/>
            <a:stretch>
              <a:fillRect/>
            </a:stretch>
          </p:blipFill>
          <p:spPr bwMode="auto">
            <a:xfrm>
              <a:off x="0" y="1372650"/>
              <a:ext cx="9144000" cy="267891"/>
            </a:xfrm>
            <a:prstGeom prst="rect">
              <a:avLst/>
            </a:prstGeom>
            <a:noFill/>
            <a:ln w="9525">
              <a:noFill/>
              <a:miter lim="800000"/>
              <a:headEnd/>
              <a:tailEnd/>
            </a:ln>
          </p:spPr>
        </p:pic>
      </p:grpSp>
      <p:pic>
        <p:nvPicPr>
          <p:cNvPr id="10" name="Picture 9" descr="Overlay-HorizontalBridge.jpg"/>
          <p:cNvPicPr>
            <a:picLocks noChangeAspect="1"/>
          </p:cNvPicPr>
          <p:nvPr/>
        </p:nvPicPr>
        <p:blipFill>
          <a:blip r:embed="rId3"/>
          <a:srcRect t="23425" r="61031" b="39764"/>
          <a:stretch>
            <a:fillRect/>
          </a:stretch>
        </p:blipFill>
        <p:spPr>
          <a:xfrm>
            <a:off x="4765675" y="2460625"/>
            <a:ext cx="3563938" cy="98425"/>
          </a:xfrm>
          <a:prstGeom prst="rect">
            <a:avLst/>
          </a:prstGeom>
          <a:solidFill>
            <a:schemeClr val="bg2">
              <a:lumMod val="40000"/>
              <a:lumOff val="60000"/>
            </a:schemeClr>
          </a:solidFill>
        </p:spPr>
      </p:pic>
      <p:pic>
        <p:nvPicPr>
          <p:cNvPr id="11" name="Picture 10" descr="Overlay-HorizontalBridge.jpg"/>
          <p:cNvPicPr>
            <a:picLocks noChangeAspect="1"/>
          </p:cNvPicPr>
          <p:nvPr/>
        </p:nvPicPr>
        <p:blipFill>
          <a:blip r:embed="rId3"/>
          <a:srcRect t="23425" r="61031" b="39764"/>
          <a:stretch>
            <a:fillRect/>
          </a:stretch>
        </p:blipFill>
        <p:spPr>
          <a:xfrm>
            <a:off x="779463" y="2460625"/>
            <a:ext cx="3563937" cy="98425"/>
          </a:xfrm>
          <a:prstGeom prst="rect">
            <a:avLst/>
          </a:prstGeom>
          <a:solidFill>
            <a:schemeClr val="bg2">
              <a:lumMod val="40000"/>
              <a:lumOff val="60000"/>
            </a:schemeClr>
          </a:solidFill>
        </p:spPr>
      </p:pic>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777240" y="1879320"/>
            <a:ext cx="3566160" cy="639762"/>
          </a:xfrm>
        </p:spPr>
        <p:txBody>
          <a:bodyPr anchor="b">
            <a:noAutofit/>
          </a:bodyPr>
          <a:lstStyle>
            <a:lvl1pPr marL="0" indent="0" algn="ctr">
              <a:spcBef>
                <a:spcPts val="0"/>
              </a:spcBef>
              <a:buNone/>
              <a:defRPr sz="2800" b="0">
                <a:solidFill>
                  <a:schemeClr val="tx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77240" y="2590799"/>
            <a:ext cx="3566160" cy="3487739"/>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4766048" y="1879320"/>
            <a:ext cx="3566160" cy="639762"/>
          </a:xfrm>
        </p:spPr>
        <p:txBody>
          <a:bodyPr anchor="b">
            <a:noAutofit/>
          </a:bodyPr>
          <a:lstStyle>
            <a:lvl1pPr marL="0" indent="0" algn="ctr">
              <a:spcBef>
                <a:spcPts val="0"/>
              </a:spcBef>
              <a:buNone/>
              <a:defRPr sz="2800" b="0">
                <a:solidFill>
                  <a:schemeClr val="tx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66048" y="2590799"/>
            <a:ext cx="3566160" cy="3487739"/>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2" name="Date Placeholder 6"/>
          <p:cNvSpPr>
            <a:spLocks noGrp="1"/>
          </p:cNvSpPr>
          <p:nvPr>
            <p:ph type="dt" sz="half" idx="10"/>
          </p:nvPr>
        </p:nvSpPr>
        <p:spPr/>
        <p:txBody>
          <a:bodyPr/>
          <a:lstStyle>
            <a:lvl1pPr>
              <a:defRPr dirty="0"/>
            </a:lvl1pPr>
          </a:lstStyle>
          <a:p>
            <a:pPr>
              <a:defRPr/>
            </a:pPr>
            <a:endParaRPr lang="en-US" dirty="0"/>
          </a:p>
        </p:txBody>
      </p:sp>
      <p:sp>
        <p:nvSpPr>
          <p:cNvPr id="13" name="Footer Placeholder 7"/>
          <p:cNvSpPr>
            <a:spLocks noGrp="1"/>
          </p:cNvSpPr>
          <p:nvPr>
            <p:ph type="ftr" sz="quarter" idx="11"/>
          </p:nvPr>
        </p:nvSpPr>
        <p:spPr/>
        <p:txBody>
          <a:bodyPr/>
          <a:lstStyle>
            <a:lvl1pPr>
              <a:defRPr dirty="0"/>
            </a:lvl1pPr>
          </a:lstStyle>
          <a:p>
            <a:pPr>
              <a:defRPr/>
            </a:pPr>
            <a:r>
              <a:rPr lang="en-US"/>
              <a:t>© 2020 Pearson Education, Inc., Hoboken, NJ. All rights reserved.        </a:t>
            </a:r>
            <a:endParaRPr lang="en-US" dirty="0"/>
          </a:p>
        </p:txBody>
      </p:sp>
      <p:sp>
        <p:nvSpPr>
          <p:cNvPr id="14" name="Slide Number Placeholder 8"/>
          <p:cNvSpPr>
            <a:spLocks noGrp="1"/>
          </p:cNvSpPr>
          <p:nvPr>
            <p:ph type="sldNum" sz="quarter" idx="12"/>
          </p:nvPr>
        </p:nvSpPr>
        <p:spPr/>
        <p:txBody>
          <a:bodyPr/>
          <a:lstStyle>
            <a:lvl1pPr>
              <a:defRPr/>
            </a:lvl1pPr>
          </a:lstStyle>
          <a:p>
            <a:pPr>
              <a:defRPr/>
            </a:pPr>
            <a:fld id="{DCBB56AA-FE0D-774B-9115-3002173F52F9}" type="slidenum">
              <a:rPr lang="en-US"/>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3" name="Group 6"/>
          <p:cNvGrpSpPr>
            <a:grpSpLocks/>
          </p:cNvGrpSpPr>
          <p:nvPr/>
        </p:nvGrpSpPr>
        <p:grpSpPr bwMode="auto">
          <a:xfrm>
            <a:off x="0" y="1373188"/>
            <a:ext cx="9144000" cy="5484812"/>
            <a:chOff x="0" y="1372650"/>
            <a:chExt cx="9144000" cy="5485350"/>
          </a:xfrm>
        </p:grpSpPr>
        <p:pic>
          <p:nvPicPr>
            <p:cNvPr id="4" name="Picture 7" descr="Overlay-Blank.jpg"/>
            <p:cNvPicPr>
              <a:picLocks noChangeAspect="1"/>
            </p:cNvPicPr>
            <p:nvPr userDrawn="1"/>
          </p:nvPicPr>
          <p:blipFill>
            <a:blip r:embed="rId2"/>
            <a:srcRect t="23334"/>
            <a:stretch>
              <a:fillRect/>
            </a:stretch>
          </p:blipFill>
          <p:spPr bwMode="auto">
            <a:xfrm>
              <a:off x="0" y="1600200"/>
              <a:ext cx="9144000" cy="5257800"/>
            </a:xfrm>
            <a:prstGeom prst="rect">
              <a:avLst/>
            </a:prstGeom>
            <a:noFill/>
            <a:ln w="9525">
              <a:noFill/>
              <a:miter lim="800000"/>
              <a:headEnd/>
              <a:tailEnd/>
            </a:ln>
          </p:spPr>
        </p:pic>
        <p:pic>
          <p:nvPicPr>
            <p:cNvPr id="5" name="Picture 8" descr="Overlay-HorizontalBridge.jpg"/>
            <p:cNvPicPr>
              <a:picLocks noChangeAspect="1"/>
            </p:cNvPicPr>
            <p:nvPr userDrawn="1"/>
          </p:nvPicPr>
          <p:blipFill>
            <a:blip r:embed="rId3"/>
            <a:srcRect/>
            <a:stretch>
              <a:fillRect/>
            </a:stretch>
          </p:blipFill>
          <p:spPr bwMode="auto">
            <a:xfrm>
              <a:off x="0" y="1372650"/>
              <a:ext cx="9144000" cy="267891"/>
            </a:xfrm>
            <a:prstGeom prst="rect">
              <a:avLst/>
            </a:prstGeom>
            <a:noFill/>
            <a:ln w="9525">
              <a:noFill/>
              <a:miter lim="800000"/>
              <a:headEnd/>
              <a:tailEnd/>
            </a:ln>
          </p:spPr>
        </p:pic>
      </p:grpSp>
      <p:sp>
        <p:nvSpPr>
          <p:cNvPr id="2" name="Title 1"/>
          <p:cNvSpPr>
            <a:spLocks noGrp="1"/>
          </p:cNvSpPr>
          <p:nvPr>
            <p:ph type="title"/>
          </p:nvPr>
        </p:nvSpPr>
        <p:spPr/>
        <p:txBody>
          <a:bodyPr/>
          <a:lstStyle/>
          <a:p>
            <a:r>
              <a:rPr lang="en-US"/>
              <a:t>Click to edit Master title style</a:t>
            </a:r>
            <a:endParaRPr/>
          </a:p>
        </p:txBody>
      </p:sp>
      <p:sp>
        <p:nvSpPr>
          <p:cNvPr id="6" name="Date Placeholder 2"/>
          <p:cNvSpPr>
            <a:spLocks noGrp="1"/>
          </p:cNvSpPr>
          <p:nvPr>
            <p:ph type="dt" sz="half" idx="10"/>
          </p:nvPr>
        </p:nvSpPr>
        <p:spPr/>
        <p:txBody>
          <a:bodyPr/>
          <a:lstStyle>
            <a:lvl1pPr>
              <a:defRPr dirty="0"/>
            </a:lvl1pPr>
          </a:lstStyle>
          <a:p>
            <a:pPr>
              <a:defRPr/>
            </a:pPr>
            <a:endParaRPr lang="en-US" dirty="0"/>
          </a:p>
        </p:txBody>
      </p:sp>
      <p:sp>
        <p:nvSpPr>
          <p:cNvPr id="7" name="Footer Placeholder 3"/>
          <p:cNvSpPr>
            <a:spLocks noGrp="1"/>
          </p:cNvSpPr>
          <p:nvPr>
            <p:ph type="ftr" sz="quarter" idx="11"/>
          </p:nvPr>
        </p:nvSpPr>
        <p:spPr/>
        <p:txBody>
          <a:bodyPr/>
          <a:lstStyle>
            <a:lvl1pPr>
              <a:defRPr dirty="0"/>
            </a:lvl1pPr>
          </a:lstStyle>
          <a:p>
            <a:pPr>
              <a:defRPr/>
            </a:pPr>
            <a:r>
              <a:rPr lang="en-US"/>
              <a:t>© 2020 Pearson Education, Inc., Hoboken, NJ. All rights reserved.        </a:t>
            </a:r>
            <a:endParaRPr lang="en-US" dirty="0"/>
          </a:p>
        </p:txBody>
      </p:sp>
      <p:sp>
        <p:nvSpPr>
          <p:cNvPr id="8" name="Slide Number Placeholder 4"/>
          <p:cNvSpPr>
            <a:spLocks noGrp="1"/>
          </p:cNvSpPr>
          <p:nvPr>
            <p:ph type="sldNum" sz="quarter" idx="12"/>
          </p:nvPr>
        </p:nvSpPr>
        <p:spPr/>
        <p:txBody>
          <a:bodyPr/>
          <a:lstStyle>
            <a:lvl1pPr>
              <a:defRPr/>
            </a:lvl1pPr>
          </a:lstStyle>
          <a:p>
            <a:pPr>
              <a:defRPr/>
            </a:pPr>
            <a:fld id="{4B5F1141-6830-8D46-9787-8E222FA999BD}" type="slidenum">
              <a:rPr lang="en-US"/>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6" descr="Overlay-Blank.jpg"/>
          <p:cNvPicPr>
            <a:picLocks noChangeAspect="1"/>
          </p:cNvPicPr>
          <p:nvPr/>
        </p:nvPicPr>
        <p:blipFill>
          <a:blip r:embed="rId2"/>
          <a:srcRect/>
          <a:stretch>
            <a:fillRect/>
          </a:stretch>
        </p:blipFill>
        <p:spPr bwMode="auto">
          <a:xfrm>
            <a:off x="0" y="0"/>
            <a:ext cx="9144000" cy="6858000"/>
          </a:xfrm>
          <a:prstGeom prst="rect">
            <a:avLst/>
          </a:prstGeom>
          <a:noFill/>
          <a:ln w="9525">
            <a:noFill/>
            <a:miter lim="800000"/>
            <a:headEnd/>
            <a:tailEnd/>
          </a:ln>
        </p:spPr>
      </p:pic>
      <p:sp>
        <p:nvSpPr>
          <p:cNvPr id="3" name="Date Placeholder 1"/>
          <p:cNvSpPr>
            <a:spLocks noGrp="1"/>
          </p:cNvSpPr>
          <p:nvPr>
            <p:ph type="dt" sz="half" idx="10"/>
          </p:nvPr>
        </p:nvSpPr>
        <p:spPr/>
        <p:txBody>
          <a:bodyPr/>
          <a:lstStyle>
            <a:lvl1pPr>
              <a:defRPr dirty="0"/>
            </a:lvl1pPr>
          </a:lstStyle>
          <a:p>
            <a:pPr>
              <a:defRPr/>
            </a:pPr>
            <a:endParaRPr lang="en-US" dirty="0"/>
          </a:p>
        </p:txBody>
      </p:sp>
      <p:sp>
        <p:nvSpPr>
          <p:cNvPr id="4" name="Footer Placeholder 2"/>
          <p:cNvSpPr>
            <a:spLocks noGrp="1"/>
          </p:cNvSpPr>
          <p:nvPr>
            <p:ph type="ftr" sz="quarter" idx="11"/>
          </p:nvPr>
        </p:nvSpPr>
        <p:spPr/>
        <p:txBody>
          <a:bodyPr/>
          <a:lstStyle>
            <a:lvl1pPr>
              <a:defRPr dirty="0"/>
            </a:lvl1pPr>
          </a:lstStyle>
          <a:p>
            <a:pPr>
              <a:defRPr/>
            </a:pPr>
            <a:r>
              <a:rPr lang="en-US"/>
              <a:t>© 2020 Pearson Education, Inc., Hoboken, NJ. All rights reserved.        </a:t>
            </a:r>
            <a:endParaRPr lang="en-US" dirty="0"/>
          </a:p>
        </p:txBody>
      </p:sp>
      <p:sp>
        <p:nvSpPr>
          <p:cNvPr id="5" name="Slide Number Placeholder 3"/>
          <p:cNvSpPr>
            <a:spLocks noGrp="1"/>
          </p:cNvSpPr>
          <p:nvPr>
            <p:ph type="sldNum" sz="quarter" idx="12"/>
          </p:nvPr>
        </p:nvSpPr>
        <p:spPr/>
        <p:txBody>
          <a:bodyPr/>
          <a:lstStyle>
            <a:lvl1pPr>
              <a:defRPr/>
            </a:lvl1pPr>
          </a:lstStyle>
          <a:p>
            <a:pPr>
              <a:defRPr/>
            </a:pPr>
            <a:fld id="{44B1FC6E-DD23-0745-9A88-FF90FE027BF3}" type="slidenum">
              <a:rPr lang="en-US"/>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5" name="Group 11"/>
          <p:cNvGrpSpPr>
            <a:grpSpLocks/>
          </p:cNvGrpSpPr>
          <p:nvPr/>
        </p:nvGrpSpPr>
        <p:grpSpPr bwMode="auto">
          <a:xfrm>
            <a:off x="4267200" y="0"/>
            <a:ext cx="4876800" cy="6858000"/>
            <a:chOff x="4267200" y="0"/>
            <a:chExt cx="4876800" cy="6858000"/>
          </a:xfrm>
        </p:grpSpPr>
        <p:pic>
          <p:nvPicPr>
            <p:cNvPr id="6" name="Picture 7" descr="Overlay-Blank.jpg"/>
            <p:cNvPicPr>
              <a:picLocks noChangeAspect="1"/>
            </p:cNvPicPr>
            <p:nvPr userDrawn="1"/>
          </p:nvPicPr>
          <p:blipFill>
            <a:blip r:embed="rId2"/>
            <a:srcRect l="4301" r="46875"/>
            <a:stretch>
              <a:fillRect/>
            </a:stretch>
          </p:blipFill>
          <p:spPr bwMode="auto">
            <a:xfrm>
              <a:off x="4495800" y="0"/>
              <a:ext cx="4648200" cy="6858000"/>
            </a:xfrm>
            <a:prstGeom prst="rect">
              <a:avLst/>
            </a:prstGeom>
            <a:noFill/>
            <a:ln w="9525">
              <a:noFill/>
              <a:miter lim="800000"/>
              <a:headEnd/>
              <a:tailEnd/>
            </a:ln>
          </p:spPr>
        </p:pic>
        <p:pic>
          <p:nvPicPr>
            <p:cNvPr id="7" name="Picture 8" descr="Overlay-VerticalBridge.jpg"/>
            <p:cNvPicPr>
              <a:picLocks noChangeAspect="1"/>
            </p:cNvPicPr>
            <p:nvPr userDrawn="1"/>
          </p:nvPicPr>
          <p:blipFill>
            <a:blip r:embed="rId3"/>
            <a:srcRect/>
            <a:stretch>
              <a:fillRect/>
            </a:stretch>
          </p:blipFill>
          <p:spPr bwMode="auto">
            <a:xfrm flipH="1">
              <a:off x="4267200" y="0"/>
              <a:ext cx="267891" cy="6858000"/>
            </a:xfrm>
            <a:prstGeom prst="rect">
              <a:avLst/>
            </a:prstGeom>
            <a:noFill/>
            <a:ln w="9525">
              <a:noFill/>
              <a:miter lim="800000"/>
              <a:headEnd/>
              <a:tailEnd/>
            </a:ln>
          </p:spPr>
        </p:pic>
      </p:grpSp>
      <p:sp>
        <p:nvSpPr>
          <p:cNvPr id="2" name="Title 1"/>
          <p:cNvSpPr>
            <a:spLocks noGrp="1"/>
          </p:cNvSpPr>
          <p:nvPr>
            <p:ph type="title"/>
          </p:nvPr>
        </p:nvSpPr>
        <p:spPr>
          <a:xfrm>
            <a:off x="381000" y="609600"/>
            <a:ext cx="3612776" cy="1537447"/>
          </a:xfrm>
        </p:spPr>
        <p:txBody>
          <a:bodyPr anchor="b"/>
          <a:lstStyle>
            <a:lvl1pPr algn="ctr">
              <a:lnSpc>
                <a:spcPct val="100000"/>
              </a:lnSpc>
              <a:defRPr sz="3600" b="0"/>
            </a:lvl1pPr>
          </a:lstStyle>
          <a:p>
            <a:r>
              <a:rPr lang="en-US"/>
              <a:t>Click to edit Master title style</a:t>
            </a:r>
            <a:endParaRPr/>
          </a:p>
        </p:txBody>
      </p:sp>
      <p:sp>
        <p:nvSpPr>
          <p:cNvPr id="3" name="Content Placeholder 2"/>
          <p:cNvSpPr>
            <a:spLocks noGrp="1"/>
          </p:cNvSpPr>
          <p:nvPr>
            <p:ph idx="1"/>
          </p:nvPr>
        </p:nvSpPr>
        <p:spPr>
          <a:xfrm>
            <a:off x="4885859" y="381001"/>
            <a:ext cx="3813174" cy="5697537"/>
          </a:xfrm>
        </p:spPr>
        <p:txBody>
          <a:bodyPr>
            <a:normAutofit/>
          </a:bodyPr>
          <a:lstStyle>
            <a:lvl1pPr>
              <a:defRPr sz="2400" b="0"/>
            </a:lvl1pPr>
            <a:lvl2pPr>
              <a:defRPr sz="2200" b="0"/>
            </a:lvl2pPr>
            <a:lvl3pPr>
              <a:defRPr sz="2000" b="0"/>
            </a:lvl3pPr>
            <a:lvl4pPr>
              <a:defRPr sz="1800" b="0"/>
            </a:lvl4pPr>
            <a:lvl5pPr>
              <a:defRPr sz="1800" b="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381000" y="2209801"/>
            <a:ext cx="3612776" cy="3200400"/>
          </a:xfrm>
        </p:spPr>
        <p:txBody>
          <a:bodyPr>
            <a:normAutofit/>
          </a:bodyPr>
          <a:lstStyle>
            <a:lvl1pPr marL="0" indent="0" algn="ctr">
              <a:buNone/>
              <a:defRPr sz="1800" b="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4"/>
          <p:cNvSpPr>
            <a:spLocks noGrp="1"/>
          </p:cNvSpPr>
          <p:nvPr>
            <p:ph type="dt" sz="half" idx="10"/>
          </p:nvPr>
        </p:nvSpPr>
        <p:spPr/>
        <p:txBody>
          <a:bodyPr/>
          <a:lstStyle>
            <a:lvl1pPr>
              <a:defRPr dirty="0"/>
            </a:lvl1pPr>
          </a:lstStyle>
          <a:p>
            <a:pPr>
              <a:defRPr/>
            </a:pPr>
            <a:endParaRPr lang="en-US" dirty="0"/>
          </a:p>
        </p:txBody>
      </p:sp>
      <p:sp>
        <p:nvSpPr>
          <p:cNvPr id="9" name="Footer Placeholder 5"/>
          <p:cNvSpPr>
            <a:spLocks noGrp="1"/>
          </p:cNvSpPr>
          <p:nvPr>
            <p:ph type="ftr" sz="quarter" idx="11"/>
          </p:nvPr>
        </p:nvSpPr>
        <p:spPr/>
        <p:txBody>
          <a:bodyPr/>
          <a:lstStyle>
            <a:lvl1pPr>
              <a:defRPr dirty="0">
                <a:solidFill>
                  <a:schemeClr val="tx2"/>
                </a:solidFill>
              </a:defRPr>
            </a:lvl1pPr>
          </a:lstStyle>
          <a:p>
            <a:pPr>
              <a:defRPr/>
            </a:pPr>
            <a:r>
              <a:rPr lang="en-US"/>
              <a:t>© 2020 Pearson Education, Inc., Hoboken, NJ. All rights reserved.        </a:t>
            </a:r>
            <a:endParaRPr lang="en-US" dirty="0"/>
          </a:p>
        </p:txBody>
      </p:sp>
      <p:sp>
        <p:nvSpPr>
          <p:cNvPr id="10" name="Slide Number Placeholder 6"/>
          <p:cNvSpPr>
            <a:spLocks noGrp="1"/>
          </p:cNvSpPr>
          <p:nvPr>
            <p:ph type="sldNum" sz="quarter" idx="12"/>
          </p:nvPr>
        </p:nvSpPr>
        <p:spPr/>
        <p:txBody>
          <a:bodyPr/>
          <a:lstStyle>
            <a:lvl1pPr algn="ctr">
              <a:defRPr>
                <a:solidFill>
                  <a:schemeClr val="tx2">
                    <a:lumMod val="40000"/>
                    <a:lumOff val="60000"/>
                  </a:schemeClr>
                </a:solidFill>
              </a:defRPr>
            </a:lvl1pPr>
          </a:lstStyle>
          <a:p>
            <a:pPr>
              <a:defRPr/>
            </a:pPr>
            <a:fld id="{13EBF9D1-F2F6-354E-8D82-1F22732BF26C}" type="slidenum">
              <a:rPr lang="en-US"/>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792163" y="39688"/>
            <a:ext cx="7570787" cy="14128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792163" y="1762125"/>
            <a:ext cx="7570787" cy="42894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651625" y="6356350"/>
            <a:ext cx="2133600" cy="365125"/>
          </a:xfrm>
          <a:prstGeom prst="rect">
            <a:avLst/>
          </a:prstGeom>
        </p:spPr>
        <p:txBody>
          <a:bodyPr vert="horz" lIns="91440" tIns="45720" rIns="91440" bIns="45720" rtlCol="0" anchor="ctr"/>
          <a:lstStyle>
            <a:lvl1pPr algn="r">
              <a:defRPr sz="1200" b="1" dirty="0">
                <a:solidFill>
                  <a:schemeClr val="tx2">
                    <a:lumMod val="40000"/>
                    <a:lumOff val="60000"/>
                  </a:schemeClr>
                </a:solidFill>
                <a:latin typeface="Arial" pitchFamily="-1" charset="0"/>
              </a:defRPr>
            </a:lvl1pPr>
          </a:lstStyle>
          <a:p>
            <a:pPr>
              <a:defRPr/>
            </a:pPr>
            <a:endParaRPr lang="en-US" dirty="0"/>
          </a:p>
        </p:txBody>
      </p:sp>
      <p:sp>
        <p:nvSpPr>
          <p:cNvPr id="6" name="Slide Number Placeholder 5"/>
          <p:cNvSpPr>
            <a:spLocks noGrp="1"/>
          </p:cNvSpPr>
          <p:nvPr>
            <p:ph type="sldNum" sz="quarter" idx="4"/>
          </p:nvPr>
        </p:nvSpPr>
        <p:spPr>
          <a:xfrm>
            <a:off x="4267200" y="6356350"/>
            <a:ext cx="609600" cy="365125"/>
          </a:xfrm>
          <a:prstGeom prst="rect">
            <a:avLst/>
          </a:prstGeom>
        </p:spPr>
        <p:txBody>
          <a:bodyPr vert="horz" lIns="91440" tIns="45720" rIns="91440" bIns="45720" rtlCol="0" anchor="ctr"/>
          <a:lstStyle>
            <a:lvl1pPr algn="ctr">
              <a:defRPr sz="1200" b="1">
                <a:solidFill>
                  <a:schemeClr val="tx2">
                    <a:lumMod val="40000"/>
                    <a:lumOff val="60000"/>
                  </a:schemeClr>
                </a:solidFill>
                <a:latin typeface="Arial" pitchFamily="-1" charset="0"/>
              </a:defRPr>
            </a:lvl1pPr>
          </a:lstStyle>
          <a:p>
            <a:pPr>
              <a:defRPr/>
            </a:pPr>
            <a:fld id="{3431E8D6-C4E6-E04D-BE90-11C56E0B4B44}" type="slidenum">
              <a:rPr lang="en-US"/>
              <a:pPr>
                <a:defRPr/>
              </a:pPr>
              <a:t>‹#›</a:t>
            </a:fld>
            <a:endParaRPr lang="en-US" dirty="0"/>
          </a:p>
        </p:txBody>
      </p:sp>
      <p:sp>
        <p:nvSpPr>
          <p:cNvPr id="5" name="Footer Placeholder 4"/>
          <p:cNvSpPr>
            <a:spLocks noGrp="1"/>
          </p:cNvSpPr>
          <p:nvPr>
            <p:ph type="ftr" sz="quarter" idx="3"/>
          </p:nvPr>
        </p:nvSpPr>
        <p:spPr>
          <a:xfrm>
            <a:off x="371475" y="6356350"/>
            <a:ext cx="2895600" cy="365125"/>
          </a:xfrm>
          <a:prstGeom prst="rect">
            <a:avLst/>
          </a:prstGeom>
        </p:spPr>
        <p:txBody>
          <a:bodyPr vert="horz" lIns="91440" tIns="45720" rIns="91440" bIns="45720" rtlCol="0" anchor="ctr"/>
          <a:lstStyle>
            <a:lvl1pPr algn="l">
              <a:defRPr sz="1200" b="1" dirty="0">
                <a:solidFill>
                  <a:schemeClr val="tx2">
                    <a:lumMod val="40000"/>
                    <a:lumOff val="60000"/>
                  </a:schemeClr>
                </a:solidFill>
                <a:latin typeface="Arial" pitchFamily="-1" charset="0"/>
              </a:defRPr>
            </a:lvl1pPr>
          </a:lstStyle>
          <a:p>
            <a:pPr>
              <a:defRPr/>
            </a:pPr>
            <a:r>
              <a:rPr lang="en-US"/>
              <a:t>© 2020 Pearson Education, Inc., Hoboken, NJ. All rights reserved.        </a:t>
            </a:r>
            <a:endParaRPr lang="en-US" dirty="0"/>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hf sldNum="0" hdr="0" dt="0"/>
  <p:txStyles>
    <p:titleStyle>
      <a:lvl1pPr algn="ctr" rtl="0" eaLnBrk="0" fontAlgn="base" hangingPunct="0">
        <a:lnSpc>
          <a:spcPts val="6000"/>
        </a:lnSpc>
        <a:spcBef>
          <a:spcPct val="0"/>
        </a:spcBef>
        <a:spcAft>
          <a:spcPct val="0"/>
        </a:spcAft>
        <a:defRPr sz="5400" kern="1200">
          <a:solidFill>
            <a:schemeClr val="tx2"/>
          </a:solidFill>
          <a:latin typeface="+mn-lt"/>
          <a:ea typeface="ＭＳ Ｐゴシック" pitchFamily="-84" charset="-128"/>
          <a:cs typeface="ＭＳ Ｐゴシック" pitchFamily="-84" charset="-128"/>
        </a:defRPr>
      </a:lvl1pPr>
      <a:lvl2pPr algn="ctr" rtl="0" eaLnBrk="0" fontAlgn="base" hangingPunct="0">
        <a:lnSpc>
          <a:spcPts val="6000"/>
        </a:lnSpc>
        <a:spcBef>
          <a:spcPct val="0"/>
        </a:spcBef>
        <a:spcAft>
          <a:spcPct val="0"/>
        </a:spcAft>
        <a:defRPr sz="5400">
          <a:solidFill>
            <a:schemeClr val="tx2"/>
          </a:solidFill>
          <a:latin typeface="Candara" pitchFamily="-84" charset="0"/>
          <a:ea typeface="ＭＳ Ｐゴシック" pitchFamily="-84" charset="-128"/>
          <a:cs typeface="ＭＳ Ｐゴシック" pitchFamily="-84" charset="-128"/>
        </a:defRPr>
      </a:lvl2pPr>
      <a:lvl3pPr algn="ctr" rtl="0" eaLnBrk="0" fontAlgn="base" hangingPunct="0">
        <a:lnSpc>
          <a:spcPts val="6000"/>
        </a:lnSpc>
        <a:spcBef>
          <a:spcPct val="0"/>
        </a:spcBef>
        <a:spcAft>
          <a:spcPct val="0"/>
        </a:spcAft>
        <a:defRPr sz="5400">
          <a:solidFill>
            <a:schemeClr val="tx2"/>
          </a:solidFill>
          <a:latin typeface="Candara" pitchFamily="-84" charset="0"/>
          <a:ea typeface="ＭＳ Ｐゴシック" pitchFamily="-84" charset="-128"/>
          <a:cs typeface="ＭＳ Ｐゴシック" pitchFamily="-84" charset="-128"/>
        </a:defRPr>
      </a:lvl3pPr>
      <a:lvl4pPr algn="ctr" rtl="0" eaLnBrk="0" fontAlgn="base" hangingPunct="0">
        <a:lnSpc>
          <a:spcPts val="6000"/>
        </a:lnSpc>
        <a:spcBef>
          <a:spcPct val="0"/>
        </a:spcBef>
        <a:spcAft>
          <a:spcPct val="0"/>
        </a:spcAft>
        <a:defRPr sz="5400">
          <a:solidFill>
            <a:schemeClr val="tx2"/>
          </a:solidFill>
          <a:latin typeface="Candara" pitchFamily="-84" charset="0"/>
          <a:ea typeface="ＭＳ Ｐゴシック" pitchFamily="-84" charset="-128"/>
          <a:cs typeface="ＭＳ Ｐゴシック" pitchFamily="-84" charset="-128"/>
        </a:defRPr>
      </a:lvl4pPr>
      <a:lvl5pPr algn="ctr" rtl="0" eaLnBrk="0" fontAlgn="base" hangingPunct="0">
        <a:lnSpc>
          <a:spcPts val="6000"/>
        </a:lnSpc>
        <a:spcBef>
          <a:spcPct val="0"/>
        </a:spcBef>
        <a:spcAft>
          <a:spcPct val="0"/>
        </a:spcAft>
        <a:defRPr sz="5400">
          <a:solidFill>
            <a:schemeClr val="tx2"/>
          </a:solidFill>
          <a:latin typeface="Candara" pitchFamily="-84" charset="0"/>
          <a:ea typeface="ＭＳ Ｐゴシック" pitchFamily="-84" charset="-128"/>
          <a:cs typeface="ＭＳ Ｐゴシック" pitchFamily="-84" charset="-128"/>
        </a:defRPr>
      </a:lvl5pPr>
      <a:lvl6pPr marL="457200" algn="ctr" rtl="0" fontAlgn="base">
        <a:lnSpc>
          <a:spcPts val="6000"/>
        </a:lnSpc>
        <a:spcBef>
          <a:spcPct val="0"/>
        </a:spcBef>
        <a:spcAft>
          <a:spcPct val="0"/>
        </a:spcAft>
        <a:defRPr sz="5400">
          <a:solidFill>
            <a:schemeClr val="tx2"/>
          </a:solidFill>
          <a:latin typeface="Candara" pitchFamily="-84" charset="0"/>
          <a:ea typeface="ＭＳ Ｐゴシック" pitchFamily="-84" charset="-128"/>
          <a:cs typeface="ＭＳ Ｐゴシック" pitchFamily="-84" charset="-128"/>
        </a:defRPr>
      </a:lvl6pPr>
      <a:lvl7pPr marL="914400" algn="ctr" rtl="0" fontAlgn="base">
        <a:lnSpc>
          <a:spcPts val="6000"/>
        </a:lnSpc>
        <a:spcBef>
          <a:spcPct val="0"/>
        </a:spcBef>
        <a:spcAft>
          <a:spcPct val="0"/>
        </a:spcAft>
        <a:defRPr sz="5400">
          <a:solidFill>
            <a:schemeClr val="tx2"/>
          </a:solidFill>
          <a:latin typeface="Candara" pitchFamily="-84" charset="0"/>
          <a:ea typeface="ＭＳ Ｐゴシック" pitchFamily="-84" charset="-128"/>
          <a:cs typeface="ＭＳ Ｐゴシック" pitchFamily="-84" charset="-128"/>
        </a:defRPr>
      </a:lvl7pPr>
      <a:lvl8pPr marL="1371600" algn="ctr" rtl="0" fontAlgn="base">
        <a:lnSpc>
          <a:spcPts val="6000"/>
        </a:lnSpc>
        <a:spcBef>
          <a:spcPct val="0"/>
        </a:spcBef>
        <a:spcAft>
          <a:spcPct val="0"/>
        </a:spcAft>
        <a:defRPr sz="5400">
          <a:solidFill>
            <a:schemeClr val="tx2"/>
          </a:solidFill>
          <a:latin typeface="Candara" pitchFamily="-84" charset="0"/>
          <a:ea typeface="ＭＳ Ｐゴシック" pitchFamily="-84" charset="-128"/>
          <a:cs typeface="ＭＳ Ｐゴシック" pitchFamily="-84" charset="-128"/>
        </a:defRPr>
      </a:lvl8pPr>
      <a:lvl9pPr marL="1828800" algn="ctr" rtl="0" fontAlgn="base">
        <a:lnSpc>
          <a:spcPts val="6000"/>
        </a:lnSpc>
        <a:spcBef>
          <a:spcPct val="0"/>
        </a:spcBef>
        <a:spcAft>
          <a:spcPct val="0"/>
        </a:spcAft>
        <a:defRPr sz="5400">
          <a:solidFill>
            <a:schemeClr val="tx2"/>
          </a:solidFill>
          <a:latin typeface="Candara" pitchFamily="-84" charset="0"/>
          <a:ea typeface="ＭＳ Ｐゴシック" pitchFamily="-84" charset="-128"/>
          <a:cs typeface="ＭＳ Ｐゴシック" pitchFamily="-84" charset="-128"/>
        </a:defRPr>
      </a:lvl9pPr>
    </p:titleStyle>
    <p:bodyStyle>
      <a:lvl1pPr marL="342900" indent="-342900" algn="l" rtl="0" eaLnBrk="0" fontAlgn="base" hangingPunct="0">
        <a:spcBef>
          <a:spcPts val="2400"/>
        </a:spcBef>
        <a:spcAft>
          <a:spcPct val="0"/>
        </a:spcAft>
        <a:buClr>
          <a:srgbClr val="BAABE3"/>
        </a:buClr>
        <a:buFont typeface="Candara" pitchFamily="-84" charset="0"/>
        <a:buChar char="•"/>
        <a:defRPr sz="2800" kern="1200">
          <a:solidFill>
            <a:schemeClr val="tx2"/>
          </a:solidFill>
          <a:latin typeface="+mn-lt"/>
          <a:ea typeface="ＭＳ Ｐゴシック" pitchFamily="-84" charset="-128"/>
          <a:cs typeface="ＭＳ Ｐゴシック" pitchFamily="-84" charset="-128"/>
        </a:defRPr>
      </a:lvl1pPr>
      <a:lvl2pPr marL="685800" indent="-336550" algn="l" rtl="0" eaLnBrk="0" fontAlgn="base" hangingPunct="0">
        <a:spcBef>
          <a:spcPts val="600"/>
        </a:spcBef>
        <a:spcAft>
          <a:spcPct val="0"/>
        </a:spcAft>
        <a:buClr>
          <a:schemeClr val="tx2"/>
        </a:buClr>
        <a:buFont typeface="Candara" pitchFamily="-84" charset="0"/>
        <a:buChar char="•"/>
        <a:defRPr sz="2600" kern="1200">
          <a:solidFill>
            <a:schemeClr val="tx2"/>
          </a:solidFill>
          <a:latin typeface="+mn-lt"/>
          <a:ea typeface="ＭＳ Ｐゴシック" pitchFamily="-84" charset="-128"/>
          <a:cs typeface="+mn-cs"/>
        </a:defRPr>
      </a:lvl2pPr>
      <a:lvl3pPr marL="1035050" indent="-349250" algn="l" rtl="0" eaLnBrk="0" fontAlgn="base" hangingPunct="0">
        <a:spcBef>
          <a:spcPts val="600"/>
        </a:spcBef>
        <a:spcAft>
          <a:spcPct val="0"/>
        </a:spcAft>
        <a:buClr>
          <a:srgbClr val="BAABE3"/>
        </a:buClr>
        <a:buFont typeface="Candara" pitchFamily="-84" charset="0"/>
        <a:buChar char="•"/>
        <a:defRPr sz="2400" kern="1200">
          <a:solidFill>
            <a:schemeClr val="tx2"/>
          </a:solidFill>
          <a:latin typeface="+mn-lt"/>
          <a:ea typeface="ＭＳ Ｐゴシック" pitchFamily="-84" charset="-128"/>
          <a:cs typeface="+mn-cs"/>
        </a:defRPr>
      </a:lvl3pPr>
      <a:lvl4pPr marL="1371600" indent="-336550" algn="l" rtl="0" eaLnBrk="0" fontAlgn="base" hangingPunct="0">
        <a:spcBef>
          <a:spcPts val="600"/>
        </a:spcBef>
        <a:spcAft>
          <a:spcPct val="0"/>
        </a:spcAft>
        <a:buClr>
          <a:schemeClr val="tx2"/>
        </a:buClr>
        <a:buFont typeface="Candara" pitchFamily="-84" charset="0"/>
        <a:buChar char="•"/>
        <a:defRPr sz="2200" kern="1200">
          <a:solidFill>
            <a:schemeClr val="tx2"/>
          </a:solidFill>
          <a:latin typeface="+mn-lt"/>
          <a:ea typeface="ＭＳ Ｐゴシック" pitchFamily="-84" charset="-128"/>
          <a:cs typeface="+mn-cs"/>
        </a:defRPr>
      </a:lvl4pPr>
      <a:lvl5pPr marL="1720850" indent="-349250" algn="l" rtl="0" eaLnBrk="0" fontAlgn="base" hangingPunct="0">
        <a:spcBef>
          <a:spcPts val="600"/>
        </a:spcBef>
        <a:spcAft>
          <a:spcPct val="0"/>
        </a:spcAft>
        <a:buClr>
          <a:srgbClr val="BAABE3"/>
        </a:buClr>
        <a:buFont typeface="Candara" pitchFamily="-84" charset="0"/>
        <a:buChar char="•"/>
        <a:defRPr sz="2000" kern="1200">
          <a:solidFill>
            <a:schemeClr val="tx2"/>
          </a:solidFill>
          <a:latin typeface="+mn-lt"/>
          <a:ea typeface="ＭＳ Ｐゴシック" pitchFamily="-84"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2.xml"/><Relationship Id="rId1" Type="http://schemas.openxmlformats.org/officeDocument/2006/relationships/slideLayout" Target="../slideLayouts/slideLayout8.xml"/><Relationship Id="rId4" Type="http://schemas.openxmlformats.org/officeDocument/2006/relationships/image" Target="../media/image20.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7.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1854200" y="3694113"/>
            <a:ext cx="5446713" cy="1470025"/>
          </a:xfrm>
        </p:spPr>
        <p:txBody>
          <a:bodyPr rtlCol="0">
            <a:noAutofit/>
          </a:bodyPr>
          <a:lstStyle/>
          <a:p>
            <a:pPr eaLnBrk="1" fontAlgn="auto" hangingPunct="1">
              <a:spcAft>
                <a:spcPts val="0"/>
              </a:spcAft>
              <a:defRPr/>
            </a:pPr>
            <a:r>
              <a:rPr lang="en-US" dirty="0">
                <a:ea typeface="+mj-ea"/>
                <a:cs typeface="+mj-cs"/>
              </a:rPr>
              <a:t>Cryptography and Network Security</a:t>
            </a:r>
            <a:endParaRPr lang="en-AU" dirty="0">
              <a:ea typeface="+mj-ea"/>
              <a:cs typeface="+mj-cs"/>
            </a:endParaRPr>
          </a:p>
        </p:txBody>
      </p:sp>
      <p:sp>
        <p:nvSpPr>
          <p:cNvPr id="16387" name="Rectangle 3"/>
          <p:cNvSpPr>
            <a:spLocks noGrp="1" noChangeArrowheads="1"/>
          </p:cNvSpPr>
          <p:nvPr>
            <p:ph type="subTitle" idx="1"/>
          </p:nvPr>
        </p:nvSpPr>
        <p:spPr>
          <a:xfrm>
            <a:off x="1854200" y="5203825"/>
            <a:ext cx="5446713" cy="852488"/>
          </a:xfrm>
        </p:spPr>
        <p:txBody>
          <a:bodyPr/>
          <a:lstStyle/>
          <a:p>
            <a:pPr eaLnBrk="1" hangingPunct="1">
              <a:buFont typeface="Wingdings" pitchFamily="-84" charset="2"/>
              <a:buNone/>
            </a:pPr>
            <a:r>
              <a:rPr lang="en-US" dirty="0"/>
              <a:t>Eighth Edition</a:t>
            </a:r>
          </a:p>
          <a:p>
            <a:pPr eaLnBrk="1" hangingPunct="1">
              <a:buFont typeface="Wingdings" pitchFamily="-84" charset="2"/>
              <a:buNone/>
            </a:pPr>
            <a:r>
              <a:rPr lang="en-US" dirty="0"/>
              <a:t>	by William Stallings	</a:t>
            </a:r>
          </a:p>
          <a:p>
            <a:pPr eaLnBrk="1" hangingPunct="1">
              <a:buFont typeface="Wingdings" pitchFamily="-84" charset="2"/>
              <a:buNone/>
            </a:pPr>
            <a:endParaRPr lang="en-US" dirty="0"/>
          </a:p>
        </p:txBody>
      </p:sp>
      <p:pic>
        <p:nvPicPr>
          <p:cNvPr id="5" name="Picture Placeholder 4" descr="crypto.jpg"/>
          <p:cNvPicPr>
            <a:picLocks noGrp="1" noChangeAspect="1"/>
          </p:cNvPicPr>
          <p:nvPr>
            <p:ph type="pic" sz="quarter" idx="12"/>
          </p:nvPr>
        </p:nvPicPr>
        <p:blipFill>
          <a:blip r:embed="rId3">
            <a:alphaModFix/>
            <a:lum bright="28000"/>
          </a:blip>
          <a:srcRect l="-16674" t="-1111" r="-18211" b="44444"/>
          <a:stretch>
            <a:fillRect/>
          </a:stretch>
        </p:blipFill>
        <p:spPr>
          <a:xfrm>
            <a:off x="3581400" y="1447800"/>
            <a:ext cx="2109547" cy="1209027"/>
          </a:xfrm>
          <a:effectLst>
            <a:innerShdw blurRad="762000">
              <a:schemeClr val="accent1">
                <a:alpha val="80000"/>
              </a:schemeClr>
            </a:innerShdw>
            <a:softEdge rad="76200"/>
          </a:effectLst>
        </p:spPr>
      </p:pic>
      <p:sp>
        <p:nvSpPr>
          <p:cNvPr id="6" name="Footer Placeholder 5"/>
          <p:cNvSpPr>
            <a:spLocks noGrp="1"/>
          </p:cNvSpPr>
          <p:nvPr>
            <p:ph type="ftr" sz="quarter" idx="14"/>
          </p:nvPr>
        </p:nvSpPr>
        <p:spPr>
          <a:xfrm>
            <a:off x="0" y="6492875"/>
            <a:ext cx="4648200" cy="365125"/>
          </a:xfrm>
        </p:spPr>
        <p:txBody>
          <a:bodyPr/>
          <a:lstStyle/>
          <a:p>
            <a:pPr>
              <a:defRPr/>
            </a:pPr>
            <a:r>
              <a:rPr lang="en-US" sz="1050" b="0"/>
              <a:t>© 2020 Pearson Education, Inc., Hoboken, NJ. All rights reserved.        </a:t>
            </a:r>
            <a:endParaRPr lang="en-US" sz="1050" b="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3A52F-DB2C-9F49-AB88-9D755039CDA2}"/>
              </a:ext>
            </a:extLst>
          </p:cNvPr>
          <p:cNvSpPr>
            <a:spLocks noGrp="1"/>
          </p:cNvSpPr>
          <p:nvPr>
            <p:ph type="title"/>
          </p:nvPr>
        </p:nvSpPr>
        <p:spPr/>
        <p:txBody>
          <a:bodyPr/>
          <a:lstStyle/>
          <a:p>
            <a:r>
              <a:rPr lang="en-US" dirty="0"/>
              <a:t>Public Cloud</a:t>
            </a:r>
          </a:p>
        </p:txBody>
      </p:sp>
      <p:graphicFrame>
        <p:nvGraphicFramePr>
          <p:cNvPr id="5" name="Content Placeholder 4">
            <a:extLst>
              <a:ext uri="{FF2B5EF4-FFF2-40B4-BE49-F238E27FC236}">
                <a16:creationId xmlns:a16="http://schemas.microsoft.com/office/drawing/2014/main" id="{C3461F5F-64AF-8347-9338-BF1962CE073F}"/>
              </a:ext>
            </a:extLst>
          </p:cNvPr>
          <p:cNvGraphicFramePr>
            <a:graphicFrameLocks noGrp="1"/>
          </p:cNvGraphicFramePr>
          <p:nvPr>
            <p:ph idx="1"/>
            <p:extLst>
              <p:ext uri="{D42A27DB-BD31-4B8C-83A1-F6EECF244321}">
                <p14:modId xmlns:p14="http://schemas.microsoft.com/office/powerpoint/2010/main" val="1563545832"/>
              </p:ext>
            </p:extLst>
          </p:nvPr>
        </p:nvGraphicFramePr>
        <p:xfrm>
          <a:off x="371475" y="1124744"/>
          <a:ext cx="8401051" cy="56935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B41BAF7D-9D95-B94D-9785-7EDFB8475292}"/>
              </a:ext>
            </a:extLst>
          </p:cNvPr>
          <p:cNvSpPr>
            <a:spLocks noGrp="1"/>
          </p:cNvSpPr>
          <p:nvPr>
            <p:ph type="ftr" sz="quarter" idx="11"/>
          </p:nvPr>
        </p:nvSpPr>
        <p:spPr>
          <a:xfrm>
            <a:off x="371474" y="6356350"/>
            <a:ext cx="6504781" cy="5016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3852267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C7CC7-6139-D341-A3E5-B3F8C049DBA2}"/>
              </a:ext>
            </a:extLst>
          </p:cNvPr>
          <p:cNvSpPr>
            <a:spLocks noGrp="1"/>
          </p:cNvSpPr>
          <p:nvPr>
            <p:ph type="title"/>
          </p:nvPr>
        </p:nvSpPr>
        <p:spPr/>
        <p:txBody>
          <a:bodyPr/>
          <a:lstStyle/>
          <a:p>
            <a:r>
              <a:rPr lang="en-US" dirty="0"/>
              <a:t>Public Cloud</a:t>
            </a:r>
          </a:p>
        </p:txBody>
      </p:sp>
      <p:graphicFrame>
        <p:nvGraphicFramePr>
          <p:cNvPr id="5" name="Content Placeholder 4">
            <a:extLst>
              <a:ext uri="{FF2B5EF4-FFF2-40B4-BE49-F238E27FC236}">
                <a16:creationId xmlns:a16="http://schemas.microsoft.com/office/drawing/2014/main" id="{6AFB01BF-CB36-534E-AF56-2FB1E7319FCD}"/>
              </a:ext>
            </a:extLst>
          </p:cNvPr>
          <p:cNvGraphicFramePr>
            <a:graphicFrameLocks noGrp="1"/>
          </p:cNvGraphicFramePr>
          <p:nvPr>
            <p:ph idx="1"/>
            <p:extLst>
              <p:ext uri="{D42A27DB-BD31-4B8C-83A1-F6EECF244321}">
                <p14:modId xmlns:p14="http://schemas.microsoft.com/office/powerpoint/2010/main" val="1017120372"/>
              </p:ext>
            </p:extLst>
          </p:nvPr>
        </p:nvGraphicFramePr>
        <p:xfrm>
          <a:off x="792163" y="1762125"/>
          <a:ext cx="7570787" cy="45942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576B4926-3AD2-FF4A-867B-7B6201CC7B88}"/>
              </a:ext>
            </a:extLst>
          </p:cNvPr>
          <p:cNvSpPr>
            <a:spLocks noGrp="1"/>
          </p:cNvSpPr>
          <p:nvPr>
            <p:ph type="ftr" sz="quarter" idx="11"/>
          </p:nvPr>
        </p:nvSpPr>
        <p:spPr>
          <a:xfrm>
            <a:off x="371474" y="6356350"/>
            <a:ext cx="5208637" cy="673050"/>
          </a:xfrm>
        </p:spPr>
        <p:txBody>
          <a:bodyPr/>
          <a:lstStyle/>
          <a:p>
            <a:pPr>
              <a:defRPr/>
            </a:pPr>
            <a:r>
              <a:rPr lang="en-US"/>
              <a:t>© 2020 Pearson Education, Inc., Hoboken, NJ. All rights reserved.        </a:t>
            </a:r>
            <a:endParaRPr lang="en-US" dirty="0"/>
          </a:p>
        </p:txBody>
      </p:sp>
      <p:sp>
        <p:nvSpPr>
          <p:cNvPr id="6" name="TextBox 5">
            <a:extLst>
              <a:ext uri="{FF2B5EF4-FFF2-40B4-BE49-F238E27FC236}">
                <a16:creationId xmlns:a16="http://schemas.microsoft.com/office/drawing/2014/main" id="{CC6A3B15-E2AE-EF4C-B0D8-BB4E0DC22BBC}"/>
              </a:ext>
            </a:extLst>
          </p:cNvPr>
          <p:cNvSpPr txBox="1"/>
          <p:nvPr/>
        </p:nvSpPr>
        <p:spPr>
          <a:xfrm>
            <a:off x="8398042" y="2791326"/>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348921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A49B04-10DC-0B47-8886-A86B5AA7372B}"/>
              </a:ext>
            </a:extLst>
          </p:cNvPr>
          <p:cNvSpPr>
            <a:spLocks noGrp="1"/>
          </p:cNvSpPr>
          <p:nvPr>
            <p:ph type="ftr" sz="quarter" idx="11"/>
          </p:nvPr>
        </p:nvSpPr>
        <p:spPr>
          <a:xfrm>
            <a:off x="371474" y="6356350"/>
            <a:ext cx="5280645" cy="501650"/>
          </a:xfrm>
        </p:spPr>
        <p:txBody>
          <a:bodyPr/>
          <a:lstStyle/>
          <a:p>
            <a:pPr>
              <a:defRPr/>
            </a:pPr>
            <a:r>
              <a:rPr lang="en-US"/>
              <a:t>© 2020 Pearson Education, Inc., Hoboken, NJ. All rights reserved.        </a:t>
            </a:r>
            <a:endParaRPr lang="en-US" dirty="0"/>
          </a:p>
        </p:txBody>
      </p:sp>
      <p:pic>
        <p:nvPicPr>
          <p:cNvPr id="6" name="Picture 5">
            <a:extLst>
              <a:ext uri="{FF2B5EF4-FFF2-40B4-BE49-F238E27FC236}">
                <a16:creationId xmlns:a16="http://schemas.microsoft.com/office/drawing/2014/main" id="{EF6D4E5A-F29E-CC40-B92F-E238BE4E643A}"/>
              </a:ext>
            </a:extLst>
          </p:cNvPr>
          <p:cNvPicPr>
            <a:picLocks noChangeAspect="1"/>
          </p:cNvPicPr>
          <p:nvPr/>
        </p:nvPicPr>
        <p:blipFill rotWithShape="1">
          <a:blip r:embed="rId3"/>
          <a:srcRect t="19551" b="22700"/>
          <a:stretch/>
        </p:blipFill>
        <p:spPr>
          <a:xfrm>
            <a:off x="0" y="60081"/>
            <a:ext cx="9015730" cy="6737838"/>
          </a:xfrm>
          <a:prstGeom prst="rect">
            <a:avLst/>
          </a:prstGeom>
        </p:spPr>
      </p:pic>
    </p:spTree>
    <p:extLst>
      <p:ext uri="{BB962C8B-B14F-4D97-AF65-F5344CB8AC3E}">
        <p14:creationId xmlns:p14="http://schemas.microsoft.com/office/powerpoint/2010/main" val="34786901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2F0A7-6705-D54A-8296-73694D471CAC}"/>
              </a:ext>
            </a:extLst>
          </p:cNvPr>
          <p:cNvSpPr>
            <a:spLocks noGrp="1"/>
          </p:cNvSpPr>
          <p:nvPr>
            <p:ph type="title"/>
          </p:nvPr>
        </p:nvSpPr>
        <p:spPr/>
        <p:txBody>
          <a:bodyPr/>
          <a:lstStyle/>
          <a:p>
            <a:r>
              <a:rPr lang="en-US" dirty="0"/>
              <a:t>Private Cloud</a:t>
            </a:r>
          </a:p>
        </p:txBody>
      </p:sp>
      <p:sp>
        <p:nvSpPr>
          <p:cNvPr id="3" name="Content Placeholder 2">
            <a:extLst>
              <a:ext uri="{FF2B5EF4-FFF2-40B4-BE49-F238E27FC236}">
                <a16:creationId xmlns:a16="http://schemas.microsoft.com/office/drawing/2014/main" id="{1FC070AF-BA64-8E49-BAB2-44C7C6B08668}"/>
              </a:ext>
            </a:extLst>
          </p:cNvPr>
          <p:cNvSpPr>
            <a:spLocks noGrp="1"/>
          </p:cNvSpPr>
          <p:nvPr>
            <p:ph idx="1"/>
          </p:nvPr>
        </p:nvSpPr>
        <p:spPr>
          <a:xfrm>
            <a:off x="467544" y="1596989"/>
            <a:ext cx="8304982" cy="4835227"/>
          </a:xfrm>
        </p:spPr>
        <p:txBody>
          <a:bodyPr>
            <a:normAutofit fontScale="77500" lnSpcReduction="20000"/>
          </a:bodyPr>
          <a:lstStyle/>
          <a:p>
            <a:r>
              <a:rPr lang="en-US" dirty="0"/>
              <a:t>A </a:t>
            </a:r>
            <a:r>
              <a:rPr lang="en-US" i="1" dirty="0"/>
              <a:t>private cloud </a:t>
            </a:r>
            <a:r>
              <a:rPr lang="en-US" dirty="0"/>
              <a:t>is implemented within the internal IT environment of the organization</a:t>
            </a:r>
          </a:p>
          <a:p>
            <a:pPr>
              <a:spcBef>
                <a:spcPts val="1800"/>
              </a:spcBef>
            </a:pPr>
            <a:r>
              <a:rPr lang="en-US" dirty="0"/>
              <a:t>The organization may choose to manage the cloud in house or contract the management function to a third party</a:t>
            </a:r>
          </a:p>
          <a:p>
            <a:pPr>
              <a:spcBef>
                <a:spcPts val="1800"/>
              </a:spcBef>
            </a:pPr>
            <a:r>
              <a:rPr lang="en-US" dirty="0"/>
              <a:t>Additionally, the cloud servers and storage devices may exist on premise or off premise </a:t>
            </a:r>
          </a:p>
          <a:p>
            <a:pPr>
              <a:spcBef>
                <a:spcPts val="1800"/>
              </a:spcBef>
            </a:pPr>
            <a:r>
              <a:rPr lang="en-US" dirty="0"/>
              <a:t>Private clouds can deliver IaaS internally to employees or business units through an intranet or the Internet via a virtual private network (VPN), as well as software (applications) or storage as services to its branch offices </a:t>
            </a:r>
          </a:p>
          <a:p>
            <a:pPr>
              <a:spcBef>
                <a:spcPts val="1800"/>
              </a:spcBef>
            </a:pPr>
            <a:r>
              <a:rPr lang="en-US" dirty="0"/>
              <a:t>A key motivation for opting for a private cloud is security </a:t>
            </a:r>
          </a:p>
          <a:p>
            <a:pPr>
              <a:spcBef>
                <a:spcPts val="1800"/>
              </a:spcBef>
            </a:pPr>
            <a:r>
              <a:rPr lang="en-US" dirty="0"/>
              <a:t>Other benefits include easy resource sharing and rapid deployment to organizational entities</a:t>
            </a:r>
          </a:p>
          <a:p>
            <a:endParaRPr lang="en-US" dirty="0"/>
          </a:p>
          <a:p>
            <a:endParaRPr lang="en-US" dirty="0"/>
          </a:p>
        </p:txBody>
      </p:sp>
      <p:sp>
        <p:nvSpPr>
          <p:cNvPr id="4" name="Footer Placeholder 3">
            <a:extLst>
              <a:ext uri="{FF2B5EF4-FFF2-40B4-BE49-F238E27FC236}">
                <a16:creationId xmlns:a16="http://schemas.microsoft.com/office/drawing/2014/main" id="{68B860C9-655F-964C-B4AF-C085FB1DCED2}"/>
              </a:ext>
            </a:extLst>
          </p:cNvPr>
          <p:cNvSpPr>
            <a:spLocks noGrp="1"/>
          </p:cNvSpPr>
          <p:nvPr>
            <p:ph type="ftr" sz="quarter" idx="11"/>
          </p:nvPr>
        </p:nvSpPr>
        <p:spPr>
          <a:xfrm>
            <a:off x="371474" y="6356350"/>
            <a:ext cx="5352653"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19318646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BE4F3FE7-5652-954D-9AE0-1976B83AFB8E}"/>
              </a:ext>
            </a:extLst>
          </p:cNvPr>
          <p:cNvSpPr>
            <a:spLocks noGrp="1"/>
          </p:cNvSpPr>
          <p:nvPr>
            <p:ph type="ftr" sz="quarter" idx="11"/>
          </p:nvPr>
        </p:nvSpPr>
        <p:spPr>
          <a:xfrm>
            <a:off x="371474" y="6356350"/>
            <a:ext cx="7008837" cy="501650"/>
          </a:xfrm>
        </p:spPr>
        <p:txBody>
          <a:bodyPr/>
          <a:lstStyle/>
          <a:p>
            <a:pPr>
              <a:defRPr/>
            </a:pPr>
            <a:r>
              <a:rPr lang="en-US"/>
              <a:t>© 2020 Pearson Education, Inc., Hoboken, NJ. All rights reserved.        </a:t>
            </a:r>
            <a:endParaRPr lang="en-US" dirty="0"/>
          </a:p>
        </p:txBody>
      </p:sp>
      <p:pic>
        <p:nvPicPr>
          <p:cNvPr id="6" name="Picture 5">
            <a:extLst>
              <a:ext uri="{FF2B5EF4-FFF2-40B4-BE49-F238E27FC236}">
                <a16:creationId xmlns:a16="http://schemas.microsoft.com/office/drawing/2014/main" id="{9BE85EFF-9233-C244-8B6F-E2A0E130EFE2}"/>
              </a:ext>
            </a:extLst>
          </p:cNvPr>
          <p:cNvPicPr>
            <a:picLocks noChangeAspect="1"/>
          </p:cNvPicPr>
          <p:nvPr/>
        </p:nvPicPr>
        <p:blipFill>
          <a:blip r:embed="rId3"/>
          <a:stretch>
            <a:fillRect/>
          </a:stretch>
        </p:blipFill>
        <p:spPr>
          <a:xfrm>
            <a:off x="1922318" y="0"/>
            <a:ext cx="5299364" cy="6858000"/>
          </a:xfrm>
          <a:prstGeom prst="rect">
            <a:avLst/>
          </a:prstGeom>
        </p:spPr>
      </p:pic>
    </p:spTree>
    <p:extLst>
      <p:ext uri="{BB962C8B-B14F-4D97-AF65-F5344CB8AC3E}">
        <p14:creationId xmlns:p14="http://schemas.microsoft.com/office/powerpoint/2010/main" val="3890425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E3012-39BF-464A-ABE5-7BB24BA15B4A}"/>
              </a:ext>
            </a:extLst>
          </p:cNvPr>
          <p:cNvSpPr>
            <a:spLocks noGrp="1"/>
          </p:cNvSpPr>
          <p:nvPr>
            <p:ph type="title"/>
          </p:nvPr>
        </p:nvSpPr>
        <p:spPr/>
        <p:txBody>
          <a:bodyPr/>
          <a:lstStyle/>
          <a:p>
            <a:r>
              <a:rPr lang="en-US" dirty="0"/>
              <a:t>Community Cloud</a:t>
            </a:r>
          </a:p>
        </p:txBody>
      </p:sp>
      <p:sp>
        <p:nvSpPr>
          <p:cNvPr id="3" name="Content Placeholder 2">
            <a:extLst>
              <a:ext uri="{FF2B5EF4-FFF2-40B4-BE49-F238E27FC236}">
                <a16:creationId xmlns:a16="http://schemas.microsoft.com/office/drawing/2014/main" id="{290BA2D2-BD1F-C746-91BB-9A5BFC2474C2}"/>
              </a:ext>
            </a:extLst>
          </p:cNvPr>
          <p:cNvSpPr>
            <a:spLocks noGrp="1"/>
          </p:cNvSpPr>
          <p:nvPr>
            <p:ph idx="1"/>
          </p:nvPr>
        </p:nvSpPr>
        <p:spPr>
          <a:xfrm>
            <a:off x="792163" y="1762125"/>
            <a:ext cx="7570787" cy="4594225"/>
          </a:xfrm>
        </p:spPr>
        <p:txBody>
          <a:bodyPr>
            <a:normAutofit fontScale="70000" lnSpcReduction="20000"/>
          </a:bodyPr>
          <a:lstStyle/>
          <a:p>
            <a:r>
              <a:rPr lang="en-US" dirty="0"/>
              <a:t>A </a:t>
            </a:r>
            <a:r>
              <a:rPr lang="en-US" i="1" dirty="0"/>
              <a:t>community cloud</a:t>
            </a:r>
            <a:r>
              <a:rPr lang="en-US" b="1" i="1" dirty="0"/>
              <a:t> </a:t>
            </a:r>
            <a:r>
              <a:rPr lang="en-US" dirty="0"/>
              <a:t>shares characteristics of private and public clouds</a:t>
            </a:r>
          </a:p>
          <a:p>
            <a:pPr>
              <a:spcBef>
                <a:spcPts val="1800"/>
              </a:spcBef>
            </a:pPr>
            <a:r>
              <a:rPr lang="en-US" dirty="0"/>
              <a:t>Like a private cloud, a community cloud has restricted access</a:t>
            </a:r>
          </a:p>
          <a:p>
            <a:pPr>
              <a:spcBef>
                <a:spcPts val="1800"/>
              </a:spcBef>
            </a:pPr>
            <a:r>
              <a:rPr lang="en-US" dirty="0"/>
              <a:t>Like a public cloud, the cloud resources are shared among a number of independent organizations</a:t>
            </a:r>
          </a:p>
          <a:p>
            <a:pPr>
              <a:spcBef>
                <a:spcPts val="1800"/>
              </a:spcBef>
            </a:pPr>
            <a:r>
              <a:rPr lang="en-US" dirty="0"/>
              <a:t>The organizations that share the community cloud have similar requirements and, typically, a need to exchange data with each other </a:t>
            </a:r>
          </a:p>
          <a:p>
            <a:pPr>
              <a:spcBef>
                <a:spcPts val="1800"/>
              </a:spcBef>
            </a:pPr>
            <a:r>
              <a:rPr lang="en-US" dirty="0"/>
              <a:t>A community cloud can be implemented to comply with government privacy and other regulations </a:t>
            </a:r>
          </a:p>
          <a:p>
            <a:pPr>
              <a:spcBef>
                <a:spcPts val="1800"/>
              </a:spcBef>
            </a:pPr>
            <a:r>
              <a:rPr lang="en-US" dirty="0"/>
              <a:t>The cloud infrastructure may be managed by the participating organizations or a third party and may exist on premise or off premise </a:t>
            </a:r>
          </a:p>
          <a:p>
            <a:endParaRPr lang="en-US" dirty="0"/>
          </a:p>
          <a:p>
            <a:endParaRPr lang="en-US" dirty="0"/>
          </a:p>
          <a:p>
            <a:endParaRPr lang="en-US" dirty="0"/>
          </a:p>
        </p:txBody>
      </p:sp>
      <p:sp>
        <p:nvSpPr>
          <p:cNvPr id="4" name="Footer Placeholder 3">
            <a:extLst>
              <a:ext uri="{FF2B5EF4-FFF2-40B4-BE49-F238E27FC236}">
                <a16:creationId xmlns:a16="http://schemas.microsoft.com/office/drawing/2014/main" id="{1ADD4928-597E-124A-9DBD-45A2F1A38C5E}"/>
              </a:ext>
            </a:extLst>
          </p:cNvPr>
          <p:cNvSpPr>
            <a:spLocks noGrp="1"/>
          </p:cNvSpPr>
          <p:nvPr>
            <p:ph type="ftr" sz="quarter" idx="11"/>
          </p:nvPr>
        </p:nvSpPr>
        <p:spPr>
          <a:xfrm>
            <a:off x="371474" y="6356350"/>
            <a:ext cx="5928717" cy="5016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3502850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9284F-6D7B-6B41-8A7E-0A9BFFC0004F}"/>
              </a:ext>
            </a:extLst>
          </p:cNvPr>
          <p:cNvSpPr>
            <a:spLocks noGrp="1"/>
          </p:cNvSpPr>
          <p:nvPr>
            <p:ph type="title"/>
          </p:nvPr>
        </p:nvSpPr>
        <p:spPr/>
        <p:txBody>
          <a:bodyPr/>
          <a:lstStyle/>
          <a:p>
            <a:r>
              <a:rPr lang="en-US" dirty="0"/>
              <a:t>Hybrid Cloud</a:t>
            </a:r>
          </a:p>
        </p:txBody>
      </p:sp>
      <p:graphicFrame>
        <p:nvGraphicFramePr>
          <p:cNvPr id="5" name="Content Placeholder 4">
            <a:extLst>
              <a:ext uri="{FF2B5EF4-FFF2-40B4-BE49-F238E27FC236}">
                <a16:creationId xmlns:a16="http://schemas.microsoft.com/office/drawing/2014/main" id="{005D9E4C-7569-F540-BA6C-D05BB048E82C}"/>
              </a:ext>
            </a:extLst>
          </p:cNvPr>
          <p:cNvGraphicFramePr>
            <a:graphicFrameLocks noGrp="1"/>
          </p:cNvGraphicFramePr>
          <p:nvPr>
            <p:ph idx="1"/>
            <p:extLst>
              <p:ext uri="{D42A27DB-BD31-4B8C-83A1-F6EECF244321}">
                <p14:modId xmlns:p14="http://schemas.microsoft.com/office/powerpoint/2010/main" val="642466906"/>
              </p:ext>
            </p:extLst>
          </p:nvPr>
        </p:nvGraphicFramePr>
        <p:xfrm>
          <a:off x="371475" y="1452563"/>
          <a:ext cx="8401052" cy="49085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9955C9B6-238C-E340-BC49-85855998646C}"/>
              </a:ext>
            </a:extLst>
          </p:cNvPr>
          <p:cNvSpPr>
            <a:spLocks noGrp="1"/>
          </p:cNvSpPr>
          <p:nvPr>
            <p:ph type="ftr" sz="quarter" idx="11"/>
          </p:nvPr>
        </p:nvSpPr>
        <p:spPr>
          <a:xfrm>
            <a:off x="371474" y="6361112"/>
            <a:ext cx="6360765" cy="360363"/>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9469340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DBC22FC4-F5C8-504A-A706-FC3C1181A45D}"/>
              </a:ext>
            </a:extLst>
          </p:cNvPr>
          <p:cNvSpPr>
            <a:spLocks noGrp="1"/>
          </p:cNvSpPr>
          <p:nvPr>
            <p:ph type="ftr" sz="quarter" idx="11"/>
          </p:nvPr>
        </p:nvSpPr>
        <p:spPr>
          <a:xfrm>
            <a:off x="371474" y="6356350"/>
            <a:ext cx="6000725" cy="673050"/>
          </a:xfrm>
        </p:spPr>
        <p:txBody>
          <a:bodyPr/>
          <a:lstStyle/>
          <a:p>
            <a:pPr>
              <a:defRPr/>
            </a:pPr>
            <a:r>
              <a:rPr lang="en-US"/>
              <a:t>© 2020 Pearson Education, Inc., Hoboken, NJ. All rights reserved.        </a:t>
            </a:r>
            <a:endParaRPr lang="en-US" dirty="0"/>
          </a:p>
        </p:txBody>
      </p:sp>
      <p:pic>
        <p:nvPicPr>
          <p:cNvPr id="5" name="Picture 4">
            <a:extLst>
              <a:ext uri="{FF2B5EF4-FFF2-40B4-BE49-F238E27FC236}">
                <a16:creationId xmlns:a16="http://schemas.microsoft.com/office/drawing/2014/main" id="{1EB3EA94-6042-914F-BA44-CA4D231C745F}"/>
              </a:ext>
            </a:extLst>
          </p:cNvPr>
          <p:cNvPicPr>
            <a:picLocks noChangeAspect="1"/>
          </p:cNvPicPr>
          <p:nvPr/>
        </p:nvPicPr>
        <p:blipFill>
          <a:blip r:embed="rId3"/>
          <a:stretch>
            <a:fillRect/>
          </a:stretch>
        </p:blipFill>
        <p:spPr>
          <a:xfrm>
            <a:off x="453142" y="1844824"/>
            <a:ext cx="8237716" cy="3168352"/>
          </a:xfrm>
          <a:prstGeom prst="rect">
            <a:avLst/>
          </a:prstGeom>
        </p:spPr>
      </p:pic>
      <p:cxnSp>
        <p:nvCxnSpPr>
          <p:cNvPr id="7" name="Straight Connector 6">
            <a:extLst>
              <a:ext uri="{FF2B5EF4-FFF2-40B4-BE49-F238E27FC236}">
                <a16:creationId xmlns:a16="http://schemas.microsoft.com/office/drawing/2014/main" id="{B3F905D0-0082-2446-9577-6BDC9BE1719A}"/>
              </a:ext>
            </a:extLst>
          </p:cNvPr>
          <p:cNvCxnSpPr/>
          <p:nvPr/>
        </p:nvCxnSpPr>
        <p:spPr>
          <a:xfrm>
            <a:off x="453142" y="2708920"/>
            <a:ext cx="0" cy="2016224"/>
          </a:xfrm>
          <a:prstGeom prst="line">
            <a:avLst/>
          </a:prstGeom>
          <a:ln w="22225">
            <a:solidFill>
              <a:schemeClr val="tx1">
                <a:alpha val="50000"/>
              </a:schemeClr>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82BEB4C8-94CD-2B46-94FF-886666A26BA4}"/>
              </a:ext>
            </a:extLst>
          </p:cNvPr>
          <p:cNvSpPr txBox="1"/>
          <p:nvPr/>
        </p:nvSpPr>
        <p:spPr>
          <a:xfrm>
            <a:off x="6372199" y="5372392"/>
            <a:ext cx="2321469" cy="246221"/>
          </a:xfrm>
          <a:prstGeom prst="rect">
            <a:avLst/>
          </a:prstGeom>
          <a:noFill/>
        </p:spPr>
        <p:txBody>
          <a:bodyPr wrap="none" rtlCol="0">
            <a:spAutoFit/>
          </a:bodyPr>
          <a:lstStyle/>
          <a:p>
            <a:r>
              <a:rPr lang="en-US" sz="1000" dirty="0"/>
              <a:t>(Table is on page 688 in the textbook)</a:t>
            </a:r>
          </a:p>
        </p:txBody>
      </p:sp>
    </p:spTree>
    <p:extLst>
      <p:ext uri="{BB962C8B-B14F-4D97-AF65-F5344CB8AC3E}">
        <p14:creationId xmlns:p14="http://schemas.microsoft.com/office/powerpoint/2010/main" val="15339409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066AF-5393-FC40-B1E0-FFAF27BC0F77}"/>
              </a:ext>
            </a:extLst>
          </p:cNvPr>
          <p:cNvSpPr>
            <a:spLocks noGrp="1"/>
          </p:cNvSpPr>
          <p:nvPr>
            <p:ph type="title"/>
          </p:nvPr>
        </p:nvSpPr>
        <p:spPr/>
        <p:txBody>
          <a:bodyPr/>
          <a:lstStyle/>
          <a:p>
            <a:r>
              <a:rPr lang="en-US" dirty="0"/>
              <a:t>Cloud Computing Reference Architecture</a:t>
            </a:r>
          </a:p>
        </p:txBody>
      </p:sp>
      <p:sp>
        <p:nvSpPr>
          <p:cNvPr id="3" name="Content Placeholder 2">
            <a:extLst>
              <a:ext uri="{FF2B5EF4-FFF2-40B4-BE49-F238E27FC236}">
                <a16:creationId xmlns:a16="http://schemas.microsoft.com/office/drawing/2014/main" id="{68AAD676-571D-E34B-8C27-470F3030E0BA}"/>
              </a:ext>
            </a:extLst>
          </p:cNvPr>
          <p:cNvSpPr>
            <a:spLocks noGrp="1"/>
          </p:cNvSpPr>
          <p:nvPr>
            <p:ph idx="1"/>
          </p:nvPr>
        </p:nvSpPr>
        <p:spPr>
          <a:xfrm>
            <a:off x="792163" y="1762125"/>
            <a:ext cx="7884293" cy="4907235"/>
          </a:xfrm>
        </p:spPr>
        <p:txBody>
          <a:bodyPr>
            <a:normAutofit fontScale="92500" lnSpcReduction="20000"/>
          </a:bodyPr>
          <a:lstStyle/>
          <a:p>
            <a:r>
              <a:rPr lang="en-US" dirty="0"/>
              <a:t>A cloud computing reference architecture depicts a generic high-level conceptual model for discussing the requirements, structures, and operations of cloud computing</a:t>
            </a:r>
          </a:p>
          <a:p>
            <a:r>
              <a:rPr lang="en-US" dirty="0"/>
              <a:t>NIST SP 500-292 (</a:t>
            </a:r>
            <a:r>
              <a:rPr lang="en-US" i="1" dirty="0"/>
              <a:t>NIST Cloud Computing Reference Architecture</a:t>
            </a:r>
            <a:r>
              <a:rPr lang="en-US" dirty="0"/>
              <a:t>) establishes a reference architecture, described as follows: </a:t>
            </a:r>
          </a:p>
          <a:p>
            <a:pPr lvl="1">
              <a:spcBef>
                <a:spcPts val="1200"/>
              </a:spcBef>
            </a:pPr>
            <a:r>
              <a:rPr lang="en-US" sz="2400" dirty="0"/>
              <a:t>The NIST cloud computing reference architecture focuses on the requirements of “what” cloud services provide, not a “how to” design solution and implementation</a:t>
            </a:r>
          </a:p>
          <a:p>
            <a:pPr lvl="1">
              <a:spcBef>
                <a:spcPts val="1200"/>
              </a:spcBef>
            </a:pPr>
            <a:r>
              <a:rPr lang="en-US" sz="2400" dirty="0"/>
              <a:t>The reference architecture is intended to facilitate the understanding of the operational intricacies in cloud computing</a:t>
            </a:r>
          </a:p>
          <a:p>
            <a:endParaRPr lang="en-US" dirty="0"/>
          </a:p>
          <a:p>
            <a:endParaRPr lang="en-US" dirty="0"/>
          </a:p>
        </p:txBody>
      </p:sp>
      <p:sp>
        <p:nvSpPr>
          <p:cNvPr id="4" name="Footer Placeholder 3">
            <a:extLst>
              <a:ext uri="{FF2B5EF4-FFF2-40B4-BE49-F238E27FC236}">
                <a16:creationId xmlns:a16="http://schemas.microsoft.com/office/drawing/2014/main" id="{4852B7E9-64CD-0840-9533-DED3F2B9523A}"/>
              </a:ext>
            </a:extLst>
          </p:cNvPr>
          <p:cNvSpPr>
            <a:spLocks noGrp="1"/>
          </p:cNvSpPr>
          <p:nvPr>
            <p:ph type="ftr" sz="quarter" idx="11"/>
          </p:nvPr>
        </p:nvSpPr>
        <p:spPr>
          <a:xfrm>
            <a:off x="467544" y="6361112"/>
            <a:ext cx="7570787" cy="6730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14039124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31BF08B-CCE6-7842-828B-731F62E0DC92}"/>
              </a:ext>
            </a:extLst>
          </p:cNvPr>
          <p:cNvSpPr>
            <a:spLocks noGrp="1"/>
          </p:cNvSpPr>
          <p:nvPr>
            <p:ph type="ftr" sz="quarter" idx="11"/>
          </p:nvPr>
        </p:nvSpPr>
        <p:spPr>
          <a:xfrm>
            <a:off x="371474" y="6356350"/>
            <a:ext cx="5784701" cy="501650"/>
          </a:xfrm>
        </p:spPr>
        <p:txBody>
          <a:bodyPr/>
          <a:lstStyle/>
          <a:p>
            <a:pPr>
              <a:defRPr/>
            </a:pPr>
            <a:r>
              <a:rPr lang="en-US"/>
              <a:t>© 2020 Pearson Education, Inc., Hoboken, NJ. All rights reserved.        </a:t>
            </a:r>
            <a:endParaRPr lang="en-US" dirty="0"/>
          </a:p>
        </p:txBody>
      </p:sp>
      <p:pic>
        <p:nvPicPr>
          <p:cNvPr id="6" name="Picture 5">
            <a:extLst>
              <a:ext uri="{FF2B5EF4-FFF2-40B4-BE49-F238E27FC236}">
                <a16:creationId xmlns:a16="http://schemas.microsoft.com/office/drawing/2014/main" id="{074D6F84-E8D9-E740-A9D2-7446B41C6681}"/>
              </a:ext>
            </a:extLst>
          </p:cNvPr>
          <p:cNvPicPr>
            <a:picLocks noChangeAspect="1"/>
          </p:cNvPicPr>
          <p:nvPr/>
        </p:nvPicPr>
        <p:blipFill rotWithShape="1">
          <a:blip r:embed="rId3"/>
          <a:srcRect t="27951" b="18500"/>
          <a:stretch/>
        </p:blipFill>
        <p:spPr>
          <a:xfrm>
            <a:off x="-116242" y="36509"/>
            <a:ext cx="9376483" cy="6497812"/>
          </a:xfrm>
          <a:prstGeom prst="rect">
            <a:avLst/>
          </a:prstGeom>
        </p:spPr>
      </p:pic>
    </p:spTree>
    <p:extLst>
      <p:ext uri="{BB962C8B-B14F-4D97-AF65-F5344CB8AC3E}">
        <p14:creationId xmlns:p14="http://schemas.microsoft.com/office/powerpoint/2010/main" val="37940597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ctrTitle"/>
          </p:nvPr>
        </p:nvSpPr>
        <p:spPr>
          <a:xfrm>
            <a:off x="1828800" y="3429000"/>
            <a:ext cx="5446713" cy="1470025"/>
          </a:xfrm>
        </p:spPr>
        <p:txBody>
          <a:bodyPr rtlCol="0">
            <a:noAutofit/>
          </a:bodyPr>
          <a:lstStyle/>
          <a:p>
            <a:pPr eaLnBrk="1" fontAlgn="auto" hangingPunct="1">
              <a:spcAft>
                <a:spcPts val="0"/>
              </a:spcAft>
              <a:defRPr/>
            </a:pPr>
            <a:r>
              <a:rPr lang="en-US" dirty="0">
                <a:ea typeface="+mj-ea"/>
                <a:cs typeface="+mj-cs"/>
              </a:rPr>
              <a:t>Chapter 22</a:t>
            </a:r>
          </a:p>
        </p:txBody>
      </p:sp>
      <p:sp>
        <p:nvSpPr>
          <p:cNvPr id="18435" name="Subtitle 13"/>
          <p:cNvSpPr>
            <a:spLocks noGrp="1"/>
          </p:cNvSpPr>
          <p:nvPr>
            <p:ph type="subTitle" idx="1"/>
          </p:nvPr>
        </p:nvSpPr>
        <p:spPr>
          <a:xfrm>
            <a:off x="1524000" y="5029200"/>
            <a:ext cx="6096000" cy="1349376"/>
          </a:xfrm>
        </p:spPr>
        <p:txBody>
          <a:bodyPr>
            <a:normAutofit/>
          </a:bodyPr>
          <a:lstStyle/>
          <a:p>
            <a:pPr eaLnBrk="1" hangingPunct="1"/>
            <a:r>
              <a:rPr lang="en-US" sz="3600" dirty="0">
                <a:latin typeface="Arial" pitchFamily="-84" charset="0"/>
              </a:rPr>
              <a:t>Cloud Security</a:t>
            </a:r>
            <a:endParaRPr lang="en-US" sz="3600" dirty="0"/>
          </a:p>
        </p:txBody>
      </p:sp>
      <p:pic>
        <p:nvPicPr>
          <p:cNvPr id="4" name="Picture Placeholder 4" descr="crypto.jpg"/>
          <p:cNvPicPr>
            <a:picLocks noChangeAspect="1"/>
          </p:cNvPicPr>
          <p:nvPr/>
        </p:nvPicPr>
        <p:blipFill>
          <a:blip r:embed="rId3">
            <a:alphaModFix/>
            <a:lum bright="28000"/>
          </a:blip>
          <a:srcRect l="-16674" t="-1111" r="-18211" b="44444"/>
          <a:stretch>
            <a:fillRect/>
          </a:stretch>
        </p:blipFill>
        <p:spPr bwMode="auto">
          <a:xfrm>
            <a:off x="3581400" y="1447800"/>
            <a:ext cx="2109547" cy="1209027"/>
          </a:xfrm>
          <a:prstGeom prst="ellipse">
            <a:avLst/>
          </a:prstGeom>
          <a:solidFill>
            <a:schemeClr val="bg1">
              <a:lumMod val="85000"/>
            </a:schemeClr>
          </a:solidFill>
          <a:ln w="101600">
            <a:noFill/>
            <a:miter lim="800000"/>
            <a:headEnd/>
            <a:tailEnd/>
          </a:ln>
          <a:effectLst>
            <a:innerShdw blurRad="762000">
              <a:schemeClr val="accent1">
                <a:alpha val="80000"/>
              </a:schemeClr>
            </a:innerShdw>
            <a:softEdge rad="76200"/>
          </a:effectLst>
        </p:spPr>
      </p:pic>
      <p:sp>
        <p:nvSpPr>
          <p:cNvPr id="5" name="Footer Placeholder 4"/>
          <p:cNvSpPr>
            <a:spLocks noGrp="1"/>
          </p:cNvSpPr>
          <p:nvPr>
            <p:ph type="ftr" sz="quarter" idx="11"/>
          </p:nvPr>
        </p:nvSpPr>
        <p:spPr>
          <a:xfrm>
            <a:off x="0" y="6492875"/>
            <a:ext cx="4648200" cy="365125"/>
          </a:xfrm>
        </p:spPr>
        <p:txBody>
          <a:bodyPr/>
          <a:lstStyle/>
          <a:p>
            <a:pPr>
              <a:defRPr/>
            </a:pPr>
            <a:r>
              <a:rPr lang="en-US" sz="1050" b="0"/>
              <a:t>© 2020 Pearson Education, Inc., Hoboken, NJ. All rights reserved.        </a:t>
            </a:r>
            <a:endParaRPr lang="en-US" sz="1050" b="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71D78DB-6855-094E-964C-C94B395F1098}"/>
              </a:ext>
            </a:extLst>
          </p:cNvPr>
          <p:cNvSpPr>
            <a:spLocks noGrp="1"/>
          </p:cNvSpPr>
          <p:nvPr>
            <p:ph type="ftr" sz="quarter" idx="11"/>
          </p:nvPr>
        </p:nvSpPr>
        <p:spPr>
          <a:xfrm>
            <a:off x="371474" y="6356350"/>
            <a:ext cx="6144741" cy="501650"/>
          </a:xfrm>
        </p:spPr>
        <p:txBody>
          <a:bodyPr/>
          <a:lstStyle/>
          <a:p>
            <a:pPr>
              <a:defRPr/>
            </a:pPr>
            <a:r>
              <a:rPr lang="en-US"/>
              <a:t>© 2020 Pearson Education, Inc., Hoboken, NJ. All rights reserved.        </a:t>
            </a:r>
            <a:endParaRPr lang="en-US" dirty="0"/>
          </a:p>
        </p:txBody>
      </p:sp>
      <p:pic>
        <p:nvPicPr>
          <p:cNvPr id="6" name="Picture 5">
            <a:extLst>
              <a:ext uri="{FF2B5EF4-FFF2-40B4-BE49-F238E27FC236}">
                <a16:creationId xmlns:a16="http://schemas.microsoft.com/office/drawing/2014/main" id="{6DB63CBC-1D4E-E04F-BB98-2BC38A3DB5F8}"/>
              </a:ext>
            </a:extLst>
          </p:cNvPr>
          <p:cNvPicPr>
            <a:picLocks noChangeAspect="1"/>
          </p:cNvPicPr>
          <p:nvPr/>
        </p:nvPicPr>
        <p:blipFill rotWithShape="1">
          <a:blip r:embed="rId3"/>
          <a:srcRect t="15350" b="30050"/>
          <a:stretch/>
        </p:blipFill>
        <p:spPr>
          <a:xfrm>
            <a:off x="35786" y="-122970"/>
            <a:ext cx="9428370" cy="6661882"/>
          </a:xfrm>
          <a:prstGeom prst="rect">
            <a:avLst/>
          </a:prstGeom>
        </p:spPr>
      </p:pic>
    </p:spTree>
    <p:extLst>
      <p:ext uri="{BB962C8B-B14F-4D97-AF65-F5344CB8AC3E}">
        <p14:creationId xmlns:p14="http://schemas.microsoft.com/office/powerpoint/2010/main" val="37872640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3C61663-E17D-E045-99A2-FC20E3D79CFF}"/>
              </a:ext>
            </a:extLst>
          </p:cNvPr>
          <p:cNvSpPr>
            <a:spLocks noGrp="1"/>
          </p:cNvSpPr>
          <p:nvPr>
            <p:ph type="ftr" sz="quarter" idx="11"/>
          </p:nvPr>
        </p:nvSpPr>
        <p:spPr>
          <a:xfrm>
            <a:off x="371474" y="6356350"/>
            <a:ext cx="5424661" cy="501650"/>
          </a:xfrm>
        </p:spPr>
        <p:txBody>
          <a:bodyPr/>
          <a:lstStyle/>
          <a:p>
            <a:pPr>
              <a:defRPr/>
            </a:pPr>
            <a:r>
              <a:rPr lang="en-US"/>
              <a:t>© 2020 Pearson Education, Inc., Hoboken, NJ. All rights reserved.        </a:t>
            </a:r>
            <a:endParaRPr lang="en-US" dirty="0"/>
          </a:p>
        </p:txBody>
      </p:sp>
      <p:sp>
        <p:nvSpPr>
          <p:cNvPr id="7" name="TextBox 6">
            <a:extLst>
              <a:ext uri="{FF2B5EF4-FFF2-40B4-BE49-F238E27FC236}">
                <a16:creationId xmlns:a16="http://schemas.microsoft.com/office/drawing/2014/main" id="{CA05B97B-550F-F546-82B0-A277AEEEB1BD}"/>
              </a:ext>
            </a:extLst>
          </p:cNvPr>
          <p:cNvSpPr txBox="1"/>
          <p:nvPr/>
        </p:nvSpPr>
        <p:spPr>
          <a:xfrm>
            <a:off x="6503534" y="6484064"/>
            <a:ext cx="2640466" cy="246221"/>
          </a:xfrm>
          <a:prstGeom prst="rect">
            <a:avLst/>
          </a:prstGeom>
          <a:noFill/>
        </p:spPr>
        <p:txBody>
          <a:bodyPr wrap="none" rtlCol="0">
            <a:spAutoFit/>
          </a:bodyPr>
          <a:lstStyle/>
          <a:p>
            <a:r>
              <a:rPr lang="en-US" sz="1000" dirty="0"/>
              <a:t>(Table is on pages 692-693 in the textbook)</a:t>
            </a:r>
          </a:p>
        </p:txBody>
      </p:sp>
      <p:pic>
        <p:nvPicPr>
          <p:cNvPr id="8" name="Picture 7">
            <a:extLst>
              <a:ext uri="{FF2B5EF4-FFF2-40B4-BE49-F238E27FC236}">
                <a16:creationId xmlns:a16="http://schemas.microsoft.com/office/drawing/2014/main" id="{13C49DC8-7482-6F43-A5CF-7EE6307DCD4A}"/>
              </a:ext>
            </a:extLst>
          </p:cNvPr>
          <p:cNvPicPr>
            <a:picLocks noChangeAspect="1"/>
          </p:cNvPicPr>
          <p:nvPr/>
        </p:nvPicPr>
        <p:blipFill>
          <a:blip r:embed="rId3"/>
          <a:stretch>
            <a:fillRect/>
          </a:stretch>
        </p:blipFill>
        <p:spPr>
          <a:xfrm>
            <a:off x="251520" y="369411"/>
            <a:ext cx="6121400" cy="5981700"/>
          </a:xfrm>
          <a:prstGeom prst="rect">
            <a:avLst/>
          </a:prstGeom>
        </p:spPr>
      </p:pic>
      <p:sp>
        <p:nvSpPr>
          <p:cNvPr id="9" name="TextBox 8">
            <a:extLst>
              <a:ext uri="{FF2B5EF4-FFF2-40B4-BE49-F238E27FC236}">
                <a16:creationId xmlns:a16="http://schemas.microsoft.com/office/drawing/2014/main" id="{21281473-BF22-3D4A-9AC4-5C502FD928C1}"/>
              </a:ext>
            </a:extLst>
          </p:cNvPr>
          <p:cNvSpPr txBox="1"/>
          <p:nvPr/>
        </p:nvSpPr>
        <p:spPr>
          <a:xfrm>
            <a:off x="6503534" y="1560786"/>
            <a:ext cx="2532962" cy="2369880"/>
          </a:xfrm>
          <a:prstGeom prst="rect">
            <a:avLst/>
          </a:prstGeom>
          <a:noFill/>
        </p:spPr>
        <p:txBody>
          <a:bodyPr wrap="square" rtlCol="0">
            <a:spAutoFit/>
          </a:bodyPr>
          <a:lstStyle/>
          <a:p>
            <a:pPr algn="ctr"/>
            <a:r>
              <a:rPr lang="en-US" sz="2800" dirty="0">
                <a:latin typeface="+mn-lt"/>
              </a:rPr>
              <a:t>Table 22.2 </a:t>
            </a:r>
          </a:p>
          <a:p>
            <a:pPr algn="ctr"/>
            <a:endParaRPr lang="en-US" sz="2000" b="1" dirty="0"/>
          </a:p>
          <a:p>
            <a:pPr algn="ctr"/>
            <a:r>
              <a:rPr lang="en-US" sz="2000" dirty="0">
                <a:latin typeface="+mn-lt"/>
              </a:rPr>
              <a:t>NIST Guidelines </a:t>
            </a:r>
          </a:p>
          <a:p>
            <a:pPr algn="ctr"/>
            <a:r>
              <a:rPr lang="en-US" sz="2000" dirty="0">
                <a:latin typeface="+mn-lt"/>
              </a:rPr>
              <a:t>on Cloud Security </a:t>
            </a:r>
          </a:p>
          <a:p>
            <a:pPr algn="ctr"/>
            <a:r>
              <a:rPr lang="en-US" sz="2000" dirty="0">
                <a:latin typeface="+mn-lt"/>
              </a:rPr>
              <a:t>and Privacy </a:t>
            </a:r>
          </a:p>
          <a:p>
            <a:pPr algn="ctr"/>
            <a:r>
              <a:rPr lang="en-US" sz="2000" dirty="0">
                <a:latin typeface="+mn-lt"/>
              </a:rPr>
              <a:t>Issues and Recommendations</a:t>
            </a:r>
          </a:p>
        </p:txBody>
      </p:sp>
    </p:spTree>
    <p:extLst>
      <p:ext uri="{BB962C8B-B14F-4D97-AF65-F5344CB8AC3E}">
        <p14:creationId xmlns:p14="http://schemas.microsoft.com/office/powerpoint/2010/main" val="29253598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D3B5ACA-20D3-4E41-9A21-A91C20CCF51F}"/>
              </a:ext>
            </a:extLst>
          </p:cNvPr>
          <p:cNvSpPr>
            <a:spLocks noGrp="1"/>
          </p:cNvSpPr>
          <p:nvPr>
            <p:ph type="ftr" sz="quarter" idx="11"/>
          </p:nvPr>
        </p:nvSpPr>
        <p:spPr>
          <a:xfrm>
            <a:off x="371474" y="6356350"/>
            <a:ext cx="5640685" cy="673050"/>
          </a:xfrm>
        </p:spPr>
        <p:txBody>
          <a:bodyPr/>
          <a:lstStyle/>
          <a:p>
            <a:pPr>
              <a:defRPr/>
            </a:pPr>
            <a:r>
              <a:rPr lang="en-US"/>
              <a:t>© 2020 Pearson Education, Inc., Hoboken, NJ. All rights reserved.        </a:t>
            </a:r>
            <a:endParaRPr lang="en-US" dirty="0"/>
          </a:p>
        </p:txBody>
      </p:sp>
      <p:pic>
        <p:nvPicPr>
          <p:cNvPr id="6" name="Picture 5">
            <a:extLst>
              <a:ext uri="{FF2B5EF4-FFF2-40B4-BE49-F238E27FC236}">
                <a16:creationId xmlns:a16="http://schemas.microsoft.com/office/drawing/2014/main" id="{D7C1A0F2-D5B2-1440-BCCD-5EFDEEE58FE8}"/>
              </a:ext>
            </a:extLst>
          </p:cNvPr>
          <p:cNvPicPr>
            <a:picLocks noChangeAspect="1"/>
          </p:cNvPicPr>
          <p:nvPr/>
        </p:nvPicPr>
        <p:blipFill>
          <a:blip r:embed="rId3"/>
          <a:stretch>
            <a:fillRect/>
          </a:stretch>
        </p:blipFill>
        <p:spPr>
          <a:xfrm>
            <a:off x="371473" y="2564904"/>
            <a:ext cx="7053639" cy="3307308"/>
          </a:xfrm>
          <a:prstGeom prst="rect">
            <a:avLst/>
          </a:prstGeom>
        </p:spPr>
      </p:pic>
      <p:pic>
        <p:nvPicPr>
          <p:cNvPr id="7" name="Picture 6">
            <a:extLst>
              <a:ext uri="{FF2B5EF4-FFF2-40B4-BE49-F238E27FC236}">
                <a16:creationId xmlns:a16="http://schemas.microsoft.com/office/drawing/2014/main" id="{3B0922C7-0EA4-3F44-89DE-0A5192A4EEB7}"/>
              </a:ext>
            </a:extLst>
          </p:cNvPr>
          <p:cNvPicPr>
            <a:picLocks noChangeAspect="1"/>
          </p:cNvPicPr>
          <p:nvPr/>
        </p:nvPicPr>
        <p:blipFill>
          <a:blip r:embed="rId4"/>
          <a:stretch>
            <a:fillRect/>
          </a:stretch>
        </p:blipFill>
        <p:spPr>
          <a:xfrm>
            <a:off x="371473" y="242146"/>
            <a:ext cx="7053639" cy="2590237"/>
          </a:xfrm>
          <a:prstGeom prst="rect">
            <a:avLst/>
          </a:prstGeom>
        </p:spPr>
      </p:pic>
      <p:sp>
        <p:nvSpPr>
          <p:cNvPr id="8" name="TextBox 7">
            <a:extLst>
              <a:ext uri="{FF2B5EF4-FFF2-40B4-BE49-F238E27FC236}">
                <a16:creationId xmlns:a16="http://schemas.microsoft.com/office/drawing/2014/main" id="{70B78C37-24FE-D549-8321-47316B498109}"/>
              </a:ext>
            </a:extLst>
          </p:cNvPr>
          <p:cNvSpPr txBox="1"/>
          <p:nvPr/>
        </p:nvSpPr>
        <p:spPr>
          <a:xfrm>
            <a:off x="371473" y="5625577"/>
            <a:ext cx="8772527" cy="984885"/>
          </a:xfrm>
          <a:prstGeom prst="rect">
            <a:avLst/>
          </a:prstGeom>
          <a:noFill/>
        </p:spPr>
        <p:txBody>
          <a:bodyPr wrap="square" rtlCol="0">
            <a:spAutoFit/>
          </a:bodyPr>
          <a:lstStyle/>
          <a:p>
            <a:pPr algn="ctr"/>
            <a:r>
              <a:rPr lang="en-US" sz="2000" dirty="0">
                <a:latin typeface="+mn-lt"/>
              </a:rPr>
              <a:t>Table 22.2 </a:t>
            </a:r>
          </a:p>
          <a:p>
            <a:r>
              <a:rPr lang="en-US" sz="2000" dirty="0">
                <a:latin typeface="+mn-lt"/>
              </a:rPr>
              <a:t>NIST Guidelines on Cloud Security and Privacy Issues and Recommendations</a:t>
            </a:r>
          </a:p>
          <a:p>
            <a:endParaRPr lang="en-US" dirty="0"/>
          </a:p>
        </p:txBody>
      </p:sp>
      <p:sp>
        <p:nvSpPr>
          <p:cNvPr id="9" name="TextBox 8">
            <a:extLst>
              <a:ext uri="{FF2B5EF4-FFF2-40B4-BE49-F238E27FC236}">
                <a16:creationId xmlns:a16="http://schemas.microsoft.com/office/drawing/2014/main" id="{927AD65D-8E94-F147-9800-EA648023E967}"/>
              </a:ext>
            </a:extLst>
          </p:cNvPr>
          <p:cNvSpPr txBox="1"/>
          <p:nvPr/>
        </p:nvSpPr>
        <p:spPr>
          <a:xfrm>
            <a:off x="6012157" y="6615854"/>
            <a:ext cx="3312371" cy="369332"/>
          </a:xfrm>
          <a:prstGeom prst="rect">
            <a:avLst/>
          </a:prstGeom>
          <a:noFill/>
        </p:spPr>
        <p:txBody>
          <a:bodyPr wrap="square" rtlCol="0">
            <a:spAutoFit/>
          </a:bodyPr>
          <a:lstStyle/>
          <a:p>
            <a:endParaRPr lang="en-US" dirty="0"/>
          </a:p>
        </p:txBody>
      </p:sp>
      <p:sp>
        <p:nvSpPr>
          <p:cNvPr id="10" name="TextBox 9">
            <a:extLst>
              <a:ext uri="{FF2B5EF4-FFF2-40B4-BE49-F238E27FC236}">
                <a16:creationId xmlns:a16="http://schemas.microsoft.com/office/drawing/2014/main" id="{48894EF0-CF06-6344-BCFF-EBC9FF1DED3A}"/>
              </a:ext>
            </a:extLst>
          </p:cNvPr>
          <p:cNvSpPr txBox="1"/>
          <p:nvPr/>
        </p:nvSpPr>
        <p:spPr>
          <a:xfrm>
            <a:off x="6192685" y="6554299"/>
            <a:ext cx="3131843" cy="246221"/>
          </a:xfrm>
          <a:prstGeom prst="rect">
            <a:avLst/>
          </a:prstGeom>
          <a:noFill/>
        </p:spPr>
        <p:txBody>
          <a:bodyPr wrap="square" rtlCol="0">
            <a:spAutoFit/>
          </a:bodyPr>
          <a:lstStyle/>
          <a:p>
            <a:r>
              <a:rPr lang="en-US" sz="1000" dirty="0"/>
              <a:t>(Table is on pages 692-693 in the textbook)</a:t>
            </a:r>
          </a:p>
        </p:txBody>
      </p:sp>
    </p:spTree>
    <p:extLst>
      <p:ext uri="{BB962C8B-B14F-4D97-AF65-F5344CB8AC3E}">
        <p14:creationId xmlns:p14="http://schemas.microsoft.com/office/powerpoint/2010/main" val="225874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53A8E3-7BD0-494B-865F-B7EDFC6B937C}"/>
              </a:ext>
            </a:extLst>
          </p:cNvPr>
          <p:cNvSpPr>
            <a:spLocks noGrp="1"/>
          </p:cNvSpPr>
          <p:nvPr>
            <p:ph type="title"/>
          </p:nvPr>
        </p:nvSpPr>
        <p:spPr>
          <a:xfrm>
            <a:off x="611560" y="764704"/>
            <a:ext cx="3038872" cy="4043536"/>
          </a:xfrm>
        </p:spPr>
        <p:txBody>
          <a:bodyPr/>
          <a:lstStyle/>
          <a:p>
            <a:r>
              <a:rPr lang="en-US" sz="2800" dirty="0"/>
              <a:t>The Cloud Security Alliance lists 12 top cloud-specific security threats, in decreasing order of severity: </a:t>
            </a:r>
            <a:br>
              <a:rPr lang="en-US" dirty="0"/>
            </a:br>
            <a:endParaRPr lang="en-US" dirty="0"/>
          </a:p>
        </p:txBody>
      </p:sp>
      <p:sp>
        <p:nvSpPr>
          <p:cNvPr id="6" name="Content Placeholder 5">
            <a:extLst>
              <a:ext uri="{FF2B5EF4-FFF2-40B4-BE49-F238E27FC236}">
                <a16:creationId xmlns:a16="http://schemas.microsoft.com/office/drawing/2014/main" id="{5724BB63-2CD2-BA45-9D04-E7553C9D236F}"/>
              </a:ext>
            </a:extLst>
          </p:cNvPr>
          <p:cNvSpPr>
            <a:spLocks noGrp="1"/>
          </p:cNvSpPr>
          <p:nvPr>
            <p:ph idx="1"/>
          </p:nvPr>
        </p:nvSpPr>
        <p:spPr>
          <a:xfrm>
            <a:off x="4885859" y="381001"/>
            <a:ext cx="3813174" cy="6360367"/>
          </a:xfrm>
        </p:spPr>
        <p:txBody>
          <a:bodyPr>
            <a:normAutofit fontScale="62500" lnSpcReduction="20000"/>
          </a:bodyPr>
          <a:lstStyle/>
          <a:p>
            <a:pPr marL="457200" indent="-457200">
              <a:buClr>
                <a:schemeClr val="accent3">
                  <a:lumMod val="50000"/>
                </a:schemeClr>
              </a:buClr>
              <a:buSzPct val="120000"/>
              <a:buFont typeface="+mj-lt"/>
              <a:buAutoNum type="arabicPeriod"/>
            </a:pPr>
            <a:r>
              <a:rPr lang="en-US" b="1" dirty="0"/>
              <a:t>Data Breaches</a:t>
            </a:r>
          </a:p>
          <a:p>
            <a:pPr marL="457200" indent="-457200">
              <a:buClr>
                <a:schemeClr val="accent3">
                  <a:lumMod val="50000"/>
                </a:schemeClr>
              </a:buClr>
              <a:buSzPct val="120000"/>
              <a:buFont typeface="+mj-lt"/>
              <a:buAutoNum type="arabicPeriod"/>
            </a:pPr>
            <a:r>
              <a:rPr lang="en-US" b="1" dirty="0"/>
              <a:t>Weak Identity, Credential and Access Management </a:t>
            </a:r>
          </a:p>
          <a:p>
            <a:pPr marL="457200" indent="-457200">
              <a:buClr>
                <a:schemeClr val="accent3">
                  <a:lumMod val="50000"/>
                </a:schemeClr>
              </a:buClr>
              <a:buSzPct val="120000"/>
              <a:buFont typeface="+mj-lt"/>
              <a:buAutoNum type="arabicPeriod"/>
            </a:pPr>
            <a:r>
              <a:rPr lang="en-US" b="1" dirty="0"/>
              <a:t>Insecure APIs</a:t>
            </a:r>
          </a:p>
          <a:p>
            <a:pPr marL="457200" indent="-457200">
              <a:buClr>
                <a:schemeClr val="accent3">
                  <a:lumMod val="50000"/>
                </a:schemeClr>
              </a:buClr>
              <a:buSzPct val="120000"/>
              <a:buFont typeface="+mj-lt"/>
              <a:buAutoNum type="arabicPeriod"/>
            </a:pPr>
            <a:r>
              <a:rPr lang="en-US" b="1" dirty="0"/>
              <a:t>System and Application Vulnerabilities</a:t>
            </a:r>
          </a:p>
          <a:p>
            <a:pPr marL="457200" indent="-457200">
              <a:buClr>
                <a:schemeClr val="accent3">
                  <a:lumMod val="50000"/>
                </a:schemeClr>
              </a:buClr>
              <a:buSzPct val="120000"/>
              <a:buFont typeface="+mj-lt"/>
              <a:buAutoNum type="arabicPeriod"/>
            </a:pPr>
            <a:r>
              <a:rPr lang="en-US" b="1" dirty="0"/>
              <a:t>Account Hijacking </a:t>
            </a:r>
          </a:p>
          <a:p>
            <a:pPr marL="457200" indent="-457200">
              <a:buClr>
                <a:schemeClr val="accent3">
                  <a:lumMod val="50000"/>
                </a:schemeClr>
              </a:buClr>
              <a:buSzPct val="120000"/>
              <a:buFont typeface="+mj-lt"/>
              <a:buAutoNum type="arabicPeriod"/>
            </a:pPr>
            <a:r>
              <a:rPr lang="en-US" b="1" dirty="0"/>
              <a:t>Malicious Insiders </a:t>
            </a:r>
          </a:p>
          <a:p>
            <a:pPr marL="457200" indent="-457200">
              <a:buClr>
                <a:schemeClr val="accent3">
                  <a:lumMod val="50000"/>
                </a:schemeClr>
              </a:buClr>
              <a:buSzPct val="120000"/>
              <a:buFont typeface="+mj-lt"/>
              <a:buAutoNum type="arabicPeriod"/>
            </a:pPr>
            <a:r>
              <a:rPr lang="en-US" b="1" dirty="0"/>
              <a:t>Advanced Persistent Threats (APTs) </a:t>
            </a:r>
          </a:p>
          <a:p>
            <a:pPr marL="457200" indent="-457200">
              <a:buClr>
                <a:schemeClr val="accent3">
                  <a:lumMod val="50000"/>
                </a:schemeClr>
              </a:buClr>
              <a:buSzPct val="120000"/>
              <a:buFont typeface="+mj-lt"/>
              <a:buAutoNum type="arabicPeriod"/>
            </a:pPr>
            <a:r>
              <a:rPr lang="en-US" b="1" dirty="0"/>
              <a:t>Data Loss </a:t>
            </a:r>
          </a:p>
          <a:p>
            <a:pPr marL="457200" indent="-457200">
              <a:buClr>
                <a:schemeClr val="accent3">
                  <a:lumMod val="50000"/>
                </a:schemeClr>
              </a:buClr>
              <a:buSzPct val="120000"/>
              <a:buFont typeface="+mj-lt"/>
              <a:buAutoNum type="arabicPeriod"/>
            </a:pPr>
            <a:r>
              <a:rPr lang="en-US" b="1" dirty="0"/>
              <a:t>Insufficient Due Diligence </a:t>
            </a:r>
          </a:p>
          <a:p>
            <a:pPr marL="457200" indent="-457200">
              <a:buClr>
                <a:schemeClr val="accent3">
                  <a:lumMod val="50000"/>
                </a:schemeClr>
              </a:buClr>
              <a:buSzPct val="120000"/>
              <a:buFont typeface="+mj-lt"/>
              <a:buAutoNum type="arabicPeriod"/>
            </a:pPr>
            <a:r>
              <a:rPr lang="en-US" b="1" dirty="0"/>
              <a:t>Abuse and Nefarious Use of Cloud Services </a:t>
            </a:r>
          </a:p>
          <a:p>
            <a:pPr marL="457200" indent="-457200">
              <a:buClr>
                <a:schemeClr val="accent3">
                  <a:lumMod val="50000"/>
                </a:schemeClr>
              </a:buClr>
              <a:buSzPct val="120000"/>
              <a:buFont typeface="+mj-lt"/>
              <a:buAutoNum type="arabicPeriod"/>
            </a:pPr>
            <a:r>
              <a:rPr lang="en-US" b="1" dirty="0"/>
              <a:t>Denial-of-Service </a:t>
            </a:r>
          </a:p>
          <a:p>
            <a:pPr marL="457200" indent="-457200">
              <a:buClr>
                <a:schemeClr val="accent3">
                  <a:lumMod val="50000"/>
                </a:schemeClr>
              </a:buClr>
              <a:buSzPct val="120000"/>
              <a:buFont typeface="+mj-lt"/>
              <a:buAutoNum type="arabicPeriod"/>
            </a:pPr>
            <a:r>
              <a:rPr lang="en-US" b="1" dirty="0"/>
              <a:t>Shared Technology Vulnerabilities </a:t>
            </a:r>
          </a:p>
          <a:p>
            <a:pPr marL="0" indent="0">
              <a:buNone/>
            </a:pPr>
            <a:endParaRPr lang="en-US" dirty="0"/>
          </a:p>
        </p:txBody>
      </p:sp>
      <p:sp>
        <p:nvSpPr>
          <p:cNvPr id="4" name="Footer Placeholder 3">
            <a:extLst>
              <a:ext uri="{FF2B5EF4-FFF2-40B4-BE49-F238E27FC236}">
                <a16:creationId xmlns:a16="http://schemas.microsoft.com/office/drawing/2014/main" id="{391D6420-9AF6-1F4D-B504-0DB227662160}"/>
              </a:ext>
            </a:extLst>
          </p:cNvPr>
          <p:cNvSpPr>
            <a:spLocks noGrp="1"/>
          </p:cNvSpPr>
          <p:nvPr>
            <p:ph type="ftr" sz="quarter" idx="11"/>
          </p:nvPr>
        </p:nvSpPr>
        <p:spPr>
          <a:xfrm>
            <a:off x="27105" y="6476999"/>
            <a:ext cx="5640685" cy="385018"/>
          </a:xfrm>
        </p:spPr>
        <p:txBody>
          <a:bodyPr/>
          <a:lstStyle/>
          <a:p>
            <a:pPr>
              <a:defRPr/>
            </a:pPr>
            <a:r>
              <a:rPr lang="en-US" sz="1100"/>
              <a:t>© 2020 Pearson Education, Inc., Hoboken, NJ. All rights reserved.        </a:t>
            </a:r>
            <a:endParaRPr lang="en-US" sz="1100" dirty="0"/>
          </a:p>
        </p:txBody>
      </p:sp>
    </p:spTree>
    <p:extLst>
      <p:ext uri="{BB962C8B-B14F-4D97-AF65-F5344CB8AC3E}">
        <p14:creationId xmlns:p14="http://schemas.microsoft.com/office/powerpoint/2010/main" val="18123541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E4275-6051-1045-927D-ADF819ADCFC8}"/>
              </a:ext>
            </a:extLst>
          </p:cNvPr>
          <p:cNvSpPr>
            <a:spLocks noGrp="1"/>
          </p:cNvSpPr>
          <p:nvPr>
            <p:ph type="title"/>
          </p:nvPr>
        </p:nvSpPr>
        <p:spPr/>
        <p:txBody>
          <a:bodyPr/>
          <a:lstStyle/>
          <a:p>
            <a:r>
              <a:rPr lang="en-US" dirty="0"/>
              <a:t>STRIDE Threat Model</a:t>
            </a:r>
          </a:p>
        </p:txBody>
      </p:sp>
      <p:sp>
        <p:nvSpPr>
          <p:cNvPr id="3" name="Content Placeholder 2">
            <a:extLst>
              <a:ext uri="{FF2B5EF4-FFF2-40B4-BE49-F238E27FC236}">
                <a16:creationId xmlns:a16="http://schemas.microsoft.com/office/drawing/2014/main" id="{37102595-0D19-3E4E-995E-F87E18B9BB4B}"/>
              </a:ext>
            </a:extLst>
          </p:cNvPr>
          <p:cNvSpPr>
            <a:spLocks noGrp="1"/>
          </p:cNvSpPr>
          <p:nvPr>
            <p:ph idx="1"/>
          </p:nvPr>
        </p:nvSpPr>
        <p:spPr>
          <a:xfrm>
            <a:off x="792163" y="1762125"/>
            <a:ext cx="7570787" cy="4594225"/>
          </a:xfrm>
        </p:spPr>
        <p:txBody>
          <a:bodyPr/>
          <a:lstStyle/>
          <a:p>
            <a:pPr>
              <a:spcAft>
                <a:spcPts val="1200"/>
              </a:spcAft>
            </a:pPr>
            <a:r>
              <a:rPr lang="en-US" sz="2000" dirty="0"/>
              <a:t>STRIDE is a threat classification system developed by Microsoft that is a useful way of categorizing attacks that arise from deliberate actions </a:t>
            </a:r>
          </a:p>
          <a:p>
            <a:pPr lvl="1"/>
            <a:r>
              <a:rPr lang="en-US" sz="1800" b="1" dirty="0"/>
              <a:t>Spoofing identity: </a:t>
            </a:r>
            <a:r>
              <a:rPr lang="en-US" sz="1800" dirty="0"/>
              <a:t>An example of identity spoofing is illegally accessing and then using another user’s authentication information, such as username and password</a:t>
            </a:r>
          </a:p>
          <a:p>
            <a:pPr lvl="2"/>
            <a:r>
              <a:rPr lang="en-US" sz="1600" dirty="0"/>
              <a:t>Security controls to counter such threats are in the area of </a:t>
            </a:r>
            <a:r>
              <a:rPr lang="en-US" sz="1600" b="1" dirty="0"/>
              <a:t>authentication</a:t>
            </a:r>
            <a:endParaRPr lang="en-US" sz="1600" dirty="0"/>
          </a:p>
          <a:p>
            <a:pPr lvl="1">
              <a:spcBef>
                <a:spcPts val="1200"/>
              </a:spcBef>
            </a:pPr>
            <a:r>
              <a:rPr lang="en-US" sz="1800" b="1" dirty="0"/>
              <a:t>Tampering with data: </a:t>
            </a:r>
            <a:r>
              <a:rPr lang="en-US" sz="1800" dirty="0"/>
              <a:t>Data tampering involves the malicious modification of data. Examples include unauthorized changes made to persistent data, such as that held in a database, and the alteration of data as it flows between two computers over an open network, such as the Internet</a:t>
            </a:r>
          </a:p>
          <a:p>
            <a:pPr lvl="2"/>
            <a:r>
              <a:rPr lang="en-US" sz="1600" dirty="0"/>
              <a:t>Relevant security controls are in the area of </a:t>
            </a:r>
            <a:r>
              <a:rPr lang="en-US" sz="1600" b="1" dirty="0"/>
              <a:t>integrity</a:t>
            </a:r>
            <a:endParaRPr lang="en-US" sz="1600" dirty="0"/>
          </a:p>
        </p:txBody>
      </p:sp>
      <p:sp>
        <p:nvSpPr>
          <p:cNvPr id="4" name="Footer Placeholder 3">
            <a:extLst>
              <a:ext uri="{FF2B5EF4-FFF2-40B4-BE49-F238E27FC236}">
                <a16:creationId xmlns:a16="http://schemas.microsoft.com/office/drawing/2014/main" id="{829622A0-5A4B-DA40-8665-AA862FDEE4D4}"/>
              </a:ext>
            </a:extLst>
          </p:cNvPr>
          <p:cNvSpPr>
            <a:spLocks noGrp="1"/>
          </p:cNvSpPr>
          <p:nvPr>
            <p:ph type="ftr" sz="quarter" idx="11"/>
          </p:nvPr>
        </p:nvSpPr>
        <p:spPr>
          <a:xfrm>
            <a:off x="371474" y="6356350"/>
            <a:ext cx="5712693" cy="5016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3357483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55B1D-ABD2-FF42-B0C9-8B25C24F973C}"/>
              </a:ext>
            </a:extLst>
          </p:cNvPr>
          <p:cNvSpPr>
            <a:spLocks noGrp="1"/>
          </p:cNvSpPr>
          <p:nvPr>
            <p:ph type="title"/>
          </p:nvPr>
        </p:nvSpPr>
        <p:spPr/>
        <p:txBody>
          <a:bodyPr/>
          <a:lstStyle/>
          <a:p>
            <a:r>
              <a:rPr lang="en-US" dirty="0"/>
              <a:t>STRIDE Threat Model</a:t>
            </a:r>
          </a:p>
        </p:txBody>
      </p:sp>
      <p:sp>
        <p:nvSpPr>
          <p:cNvPr id="3" name="Content Placeholder 2">
            <a:extLst>
              <a:ext uri="{FF2B5EF4-FFF2-40B4-BE49-F238E27FC236}">
                <a16:creationId xmlns:a16="http://schemas.microsoft.com/office/drawing/2014/main" id="{DA9ACF9A-FF1D-FC45-8EEB-D6FC62156F05}"/>
              </a:ext>
            </a:extLst>
          </p:cNvPr>
          <p:cNvSpPr>
            <a:spLocks noGrp="1"/>
          </p:cNvSpPr>
          <p:nvPr>
            <p:ph idx="1"/>
          </p:nvPr>
        </p:nvSpPr>
        <p:spPr>
          <a:xfrm>
            <a:off x="792163" y="1762125"/>
            <a:ext cx="7570787" cy="4403179"/>
          </a:xfrm>
        </p:spPr>
        <p:txBody>
          <a:bodyPr/>
          <a:lstStyle/>
          <a:p>
            <a:pPr lvl="1"/>
            <a:r>
              <a:rPr lang="en-US" sz="1800" b="1" dirty="0"/>
              <a:t>Repudiation: </a:t>
            </a:r>
            <a:r>
              <a:rPr lang="en-US" sz="1800" dirty="0"/>
              <a:t>Repudiation threats are associated with users who deny performing an action without other parties having any way to prove otherwise</a:t>
            </a:r>
          </a:p>
          <a:p>
            <a:pPr lvl="2">
              <a:spcAft>
                <a:spcPts val="1200"/>
              </a:spcAft>
            </a:pPr>
            <a:r>
              <a:rPr lang="en-US" sz="1600" dirty="0"/>
              <a:t>Relevant security controls are in the area of </a:t>
            </a:r>
            <a:r>
              <a:rPr lang="en-US" sz="1600" b="1" dirty="0"/>
              <a:t>non-repudiation</a:t>
            </a:r>
            <a:r>
              <a:rPr lang="en-US" sz="1600" dirty="0"/>
              <a:t>, which refers to the ability of a system to counter repudiation threats. For example, a user who purchases an item might have to sign for the item upon receipt. The vendor can then use the signed receipt as evidence that the user did receive the package</a:t>
            </a:r>
          </a:p>
          <a:p>
            <a:pPr lvl="1"/>
            <a:r>
              <a:rPr lang="en-US" sz="1800" b="1" dirty="0"/>
              <a:t>Information disclosure: </a:t>
            </a:r>
            <a:r>
              <a:rPr lang="en-US" sz="1800" dirty="0"/>
              <a:t>Information disclosure threats involve the exposure of information to individuals who are not supposed to have access to it—for example, the ability of users to read a file that they were not granted access to, or the ability of an intruder to read data in transit between two computers</a:t>
            </a:r>
          </a:p>
          <a:p>
            <a:pPr lvl="3"/>
            <a:r>
              <a:rPr lang="en-US" sz="1600" dirty="0"/>
              <a:t>Relevant security controls are in the area of </a:t>
            </a:r>
            <a:r>
              <a:rPr lang="en-US" sz="1600" b="1" dirty="0"/>
              <a:t>confidentiality</a:t>
            </a:r>
            <a:endParaRPr lang="en-US" sz="1600" dirty="0"/>
          </a:p>
        </p:txBody>
      </p:sp>
      <p:sp>
        <p:nvSpPr>
          <p:cNvPr id="4" name="Footer Placeholder 3">
            <a:extLst>
              <a:ext uri="{FF2B5EF4-FFF2-40B4-BE49-F238E27FC236}">
                <a16:creationId xmlns:a16="http://schemas.microsoft.com/office/drawing/2014/main" id="{3FCE0569-A28D-7142-B505-1E342D95D8E9}"/>
              </a:ext>
            </a:extLst>
          </p:cNvPr>
          <p:cNvSpPr>
            <a:spLocks noGrp="1"/>
          </p:cNvSpPr>
          <p:nvPr>
            <p:ph type="ftr" sz="quarter" idx="11"/>
          </p:nvPr>
        </p:nvSpPr>
        <p:spPr>
          <a:xfrm>
            <a:off x="371474" y="6356350"/>
            <a:ext cx="6072733"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16171398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2381C-D2C6-B044-B066-C06D8AE1DFE8}"/>
              </a:ext>
            </a:extLst>
          </p:cNvPr>
          <p:cNvSpPr>
            <a:spLocks noGrp="1"/>
          </p:cNvSpPr>
          <p:nvPr>
            <p:ph type="title"/>
          </p:nvPr>
        </p:nvSpPr>
        <p:spPr/>
        <p:txBody>
          <a:bodyPr/>
          <a:lstStyle/>
          <a:p>
            <a:r>
              <a:rPr lang="en-US" dirty="0"/>
              <a:t>STRIDE Threat Model</a:t>
            </a:r>
          </a:p>
        </p:txBody>
      </p:sp>
      <p:sp>
        <p:nvSpPr>
          <p:cNvPr id="3" name="Content Placeholder 2">
            <a:extLst>
              <a:ext uri="{FF2B5EF4-FFF2-40B4-BE49-F238E27FC236}">
                <a16:creationId xmlns:a16="http://schemas.microsoft.com/office/drawing/2014/main" id="{B32ED17D-25B4-6F4C-8F4B-6F71DC8603B0}"/>
              </a:ext>
            </a:extLst>
          </p:cNvPr>
          <p:cNvSpPr>
            <a:spLocks noGrp="1"/>
          </p:cNvSpPr>
          <p:nvPr>
            <p:ph idx="1"/>
          </p:nvPr>
        </p:nvSpPr>
        <p:spPr>
          <a:xfrm>
            <a:off x="766179" y="2420888"/>
            <a:ext cx="7570787" cy="4959350"/>
          </a:xfrm>
        </p:spPr>
        <p:txBody>
          <a:bodyPr/>
          <a:lstStyle/>
          <a:p>
            <a:pPr lvl="1"/>
            <a:r>
              <a:rPr lang="en-US" sz="1800" b="1" dirty="0"/>
              <a:t>Denial-of-Service: </a:t>
            </a:r>
            <a:r>
              <a:rPr lang="en-US" sz="1800" dirty="0"/>
              <a:t>Denial-of-Service (</a:t>
            </a:r>
            <a:r>
              <a:rPr lang="en-US" sz="1800" dirty="0" err="1"/>
              <a:t>DoS</a:t>
            </a:r>
            <a:r>
              <a:rPr lang="en-US" sz="1800" dirty="0"/>
              <a:t>) attacks deny service to valid users—for example, by making a Web server temporarily unavailable or unusable</a:t>
            </a:r>
          </a:p>
          <a:p>
            <a:pPr lvl="3"/>
            <a:r>
              <a:rPr lang="en-US" sz="1600" dirty="0"/>
              <a:t>Relevant security controls are in the area of </a:t>
            </a:r>
            <a:r>
              <a:rPr lang="en-US" sz="1600" b="1" dirty="0"/>
              <a:t>availability</a:t>
            </a:r>
            <a:endParaRPr lang="en-US" sz="1600" dirty="0"/>
          </a:p>
          <a:p>
            <a:pPr lvl="1">
              <a:spcBef>
                <a:spcPts val="1800"/>
              </a:spcBef>
            </a:pPr>
            <a:r>
              <a:rPr lang="en-US" sz="1800" b="1" dirty="0"/>
              <a:t>Elevation of privilege: </a:t>
            </a:r>
            <a:r>
              <a:rPr lang="en-US" sz="1800" dirty="0"/>
              <a:t>In this type of threat, an unprivileged user gains privileged access and thereby has sufficient access to compromise or destroy the entire system. Elevation of privilege threats include those situations in which an attacker has effectively penetrated all system defenses and become part of the trusted system itself</a:t>
            </a:r>
          </a:p>
          <a:p>
            <a:pPr lvl="3"/>
            <a:r>
              <a:rPr lang="en-US" sz="1600" dirty="0"/>
              <a:t>Relevant security controls are in the area of </a:t>
            </a:r>
            <a:r>
              <a:rPr lang="en-US" sz="1600" b="1" dirty="0"/>
              <a:t>authorization</a:t>
            </a:r>
            <a:endParaRPr lang="en-US" sz="1600" dirty="0"/>
          </a:p>
          <a:p>
            <a:pPr lvl="1"/>
            <a:endParaRPr lang="en-US" dirty="0"/>
          </a:p>
          <a:p>
            <a:endParaRPr lang="en-US" dirty="0"/>
          </a:p>
        </p:txBody>
      </p:sp>
      <p:sp>
        <p:nvSpPr>
          <p:cNvPr id="4" name="Footer Placeholder 3">
            <a:extLst>
              <a:ext uri="{FF2B5EF4-FFF2-40B4-BE49-F238E27FC236}">
                <a16:creationId xmlns:a16="http://schemas.microsoft.com/office/drawing/2014/main" id="{BEE75120-8873-5F40-874F-EC342EBFCEA6}"/>
              </a:ext>
            </a:extLst>
          </p:cNvPr>
          <p:cNvSpPr>
            <a:spLocks noGrp="1"/>
          </p:cNvSpPr>
          <p:nvPr>
            <p:ph type="ftr" sz="quarter" idx="11"/>
          </p:nvPr>
        </p:nvSpPr>
        <p:spPr>
          <a:xfrm>
            <a:off x="371474" y="6356350"/>
            <a:ext cx="7224861"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21513069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D41833E-C6DE-BB44-910E-D8FAED3FEA57}"/>
              </a:ext>
            </a:extLst>
          </p:cNvPr>
          <p:cNvSpPr>
            <a:spLocks noGrp="1"/>
          </p:cNvSpPr>
          <p:nvPr>
            <p:ph type="ftr" sz="quarter" idx="11"/>
          </p:nvPr>
        </p:nvSpPr>
        <p:spPr>
          <a:xfrm>
            <a:off x="371474" y="6356350"/>
            <a:ext cx="5928717" cy="501650"/>
          </a:xfrm>
        </p:spPr>
        <p:txBody>
          <a:bodyPr/>
          <a:lstStyle/>
          <a:p>
            <a:pPr>
              <a:defRPr/>
            </a:pPr>
            <a:r>
              <a:rPr lang="en-US"/>
              <a:t>© 2020 Pearson Education, Inc., Hoboken, NJ. All rights reserved.        </a:t>
            </a:r>
            <a:endParaRPr lang="en-US" dirty="0"/>
          </a:p>
        </p:txBody>
      </p:sp>
      <p:pic>
        <p:nvPicPr>
          <p:cNvPr id="5" name="Picture 4">
            <a:extLst>
              <a:ext uri="{FF2B5EF4-FFF2-40B4-BE49-F238E27FC236}">
                <a16:creationId xmlns:a16="http://schemas.microsoft.com/office/drawing/2014/main" id="{9ED87136-26EB-6444-AEBB-5E046FC9FB0C}"/>
              </a:ext>
            </a:extLst>
          </p:cNvPr>
          <p:cNvPicPr>
            <a:picLocks noChangeAspect="1"/>
          </p:cNvPicPr>
          <p:nvPr/>
        </p:nvPicPr>
        <p:blipFill>
          <a:blip r:embed="rId3"/>
          <a:stretch>
            <a:fillRect/>
          </a:stretch>
        </p:blipFill>
        <p:spPr>
          <a:xfrm>
            <a:off x="634573" y="836712"/>
            <a:ext cx="8106467" cy="5040560"/>
          </a:xfrm>
          <a:prstGeom prst="rect">
            <a:avLst/>
          </a:prstGeom>
        </p:spPr>
      </p:pic>
      <p:cxnSp>
        <p:nvCxnSpPr>
          <p:cNvPr id="7" name="Straight Connector 6">
            <a:extLst>
              <a:ext uri="{FF2B5EF4-FFF2-40B4-BE49-F238E27FC236}">
                <a16:creationId xmlns:a16="http://schemas.microsoft.com/office/drawing/2014/main" id="{76682050-8B8A-CA40-9BFD-9F24511FD663}"/>
              </a:ext>
            </a:extLst>
          </p:cNvPr>
          <p:cNvCxnSpPr>
            <a:cxnSpLocks/>
          </p:cNvCxnSpPr>
          <p:nvPr/>
        </p:nvCxnSpPr>
        <p:spPr>
          <a:xfrm>
            <a:off x="611560" y="1556792"/>
            <a:ext cx="23013" cy="3240360"/>
          </a:xfrm>
          <a:prstGeom prst="line">
            <a:avLst/>
          </a:prstGeom>
          <a:ln w="22225">
            <a:solidFill>
              <a:schemeClr val="tx1">
                <a:alpha val="50000"/>
              </a:schemeClr>
            </a:solidFill>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A4D06855-98C1-2941-AB31-82B1B8397A97}"/>
              </a:ext>
            </a:extLst>
          </p:cNvPr>
          <p:cNvSpPr txBox="1"/>
          <p:nvPr/>
        </p:nvSpPr>
        <p:spPr>
          <a:xfrm>
            <a:off x="6516216" y="6233239"/>
            <a:ext cx="3491880" cy="246221"/>
          </a:xfrm>
          <a:prstGeom prst="rect">
            <a:avLst/>
          </a:prstGeom>
          <a:noFill/>
        </p:spPr>
        <p:txBody>
          <a:bodyPr wrap="square" rtlCol="0">
            <a:spAutoFit/>
          </a:bodyPr>
          <a:lstStyle/>
          <a:p>
            <a:r>
              <a:rPr lang="en-US" sz="1000" dirty="0"/>
              <a:t>(Table is on page 695 in the textbook)</a:t>
            </a:r>
          </a:p>
        </p:txBody>
      </p:sp>
    </p:spTree>
    <p:extLst>
      <p:ext uri="{BB962C8B-B14F-4D97-AF65-F5344CB8AC3E}">
        <p14:creationId xmlns:p14="http://schemas.microsoft.com/office/powerpoint/2010/main" val="37752236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CC14A-503A-E941-B262-8F92D9B980B2}"/>
              </a:ext>
            </a:extLst>
          </p:cNvPr>
          <p:cNvSpPr>
            <a:spLocks noGrp="1"/>
          </p:cNvSpPr>
          <p:nvPr>
            <p:ph type="title"/>
          </p:nvPr>
        </p:nvSpPr>
        <p:spPr/>
        <p:txBody>
          <a:bodyPr/>
          <a:lstStyle/>
          <a:p>
            <a:r>
              <a:rPr lang="en-US" dirty="0"/>
              <a:t>Data Breaches</a:t>
            </a:r>
          </a:p>
        </p:txBody>
      </p:sp>
      <p:sp>
        <p:nvSpPr>
          <p:cNvPr id="3" name="Content Placeholder 2">
            <a:extLst>
              <a:ext uri="{FF2B5EF4-FFF2-40B4-BE49-F238E27FC236}">
                <a16:creationId xmlns:a16="http://schemas.microsoft.com/office/drawing/2014/main" id="{8F79ED89-6051-714C-A1E5-8E7A1A7B5DAD}"/>
              </a:ext>
            </a:extLst>
          </p:cNvPr>
          <p:cNvSpPr>
            <a:spLocks noGrp="1"/>
          </p:cNvSpPr>
          <p:nvPr>
            <p:ph idx="1"/>
          </p:nvPr>
        </p:nvSpPr>
        <p:spPr>
          <a:xfrm>
            <a:off x="792163" y="1762125"/>
            <a:ext cx="7570787" cy="4594225"/>
          </a:xfrm>
        </p:spPr>
        <p:txBody>
          <a:bodyPr>
            <a:normAutofit lnSpcReduction="10000"/>
          </a:bodyPr>
          <a:lstStyle/>
          <a:p>
            <a:r>
              <a:rPr lang="en-US" dirty="0"/>
              <a:t>A data breach is an incident in which sensitive, protected, or confidential information is released, viewed, stolen, or used by an individual who is not authorized</a:t>
            </a:r>
          </a:p>
          <a:p>
            <a:r>
              <a:rPr lang="en-US" dirty="0"/>
              <a:t>The threat of data compromise increases in the cloud</a:t>
            </a:r>
          </a:p>
          <a:p>
            <a:pPr lvl="2"/>
            <a:r>
              <a:rPr lang="en-US" dirty="0"/>
              <a:t>This is due to the number of, and interactions between, risks and challenges that are either unique to the cloud or more dangerous because of the architectural or operational characteristics of the cloud environment</a:t>
            </a:r>
          </a:p>
        </p:txBody>
      </p:sp>
      <p:sp>
        <p:nvSpPr>
          <p:cNvPr id="4" name="Footer Placeholder 3">
            <a:extLst>
              <a:ext uri="{FF2B5EF4-FFF2-40B4-BE49-F238E27FC236}">
                <a16:creationId xmlns:a16="http://schemas.microsoft.com/office/drawing/2014/main" id="{3742C9FE-BF84-E74F-AEE2-59EB8CA4835A}"/>
              </a:ext>
            </a:extLst>
          </p:cNvPr>
          <p:cNvSpPr>
            <a:spLocks noGrp="1"/>
          </p:cNvSpPr>
          <p:nvPr>
            <p:ph type="ftr" sz="quarter" idx="11"/>
          </p:nvPr>
        </p:nvSpPr>
        <p:spPr>
          <a:xfrm>
            <a:off x="371474" y="6356350"/>
            <a:ext cx="6432773"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16054791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000D6-20A1-BB4D-B3DA-75F28AC819B2}"/>
              </a:ext>
            </a:extLst>
          </p:cNvPr>
          <p:cNvSpPr>
            <a:spLocks noGrp="1"/>
          </p:cNvSpPr>
          <p:nvPr>
            <p:ph type="title"/>
          </p:nvPr>
        </p:nvSpPr>
        <p:spPr/>
        <p:txBody>
          <a:bodyPr/>
          <a:lstStyle/>
          <a:p>
            <a:r>
              <a:rPr lang="en-US" dirty="0"/>
              <a:t>Data Breaches</a:t>
            </a:r>
          </a:p>
        </p:txBody>
      </p:sp>
      <p:sp>
        <p:nvSpPr>
          <p:cNvPr id="3" name="Content Placeholder 2">
            <a:extLst>
              <a:ext uri="{FF2B5EF4-FFF2-40B4-BE49-F238E27FC236}">
                <a16:creationId xmlns:a16="http://schemas.microsoft.com/office/drawing/2014/main" id="{7FFE882B-3EA8-2945-BE0B-D8A1BC23C2CE}"/>
              </a:ext>
            </a:extLst>
          </p:cNvPr>
          <p:cNvSpPr>
            <a:spLocks noGrp="1"/>
          </p:cNvSpPr>
          <p:nvPr>
            <p:ph idx="1"/>
          </p:nvPr>
        </p:nvSpPr>
        <p:spPr>
          <a:xfrm>
            <a:off x="792163" y="1762125"/>
            <a:ext cx="7570787" cy="4835227"/>
          </a:xfrm>
        </p:spPr>
        <p:txBody>
          <a:bodyPr>
            <a:normAutofit fontScale="92500" lnSpcReduction="10000"/>
          </a:bodyPr>
          <a:lstStyle/>
          <a:p>
            <a:r>
              <a:rPr lang="en-US" dirty="0"/>
              <a:t>Database environments used in cloud computing can vary significantly</a:t>
            </a:r>
          </a:p>
          <a:p>
            <a:pPr lvl="2"/>
            <a:r>
              <a:rPr lang="en-US" dirty="0"/>
              <a:t>Multi-instance model</a:t>
            </a:r>
          </a:p>
          <a:p>
            <a:pPr lvl="4"/>
            <a:r>
              <a:rPr lang="en-US" dirty="0"/>
              <a:t>Provides a unique DBMS running on a VM instance for each cloud subscriber</a:t>
            </a:r>
          </a:p>
          <a:p>
            <a:pPr lvl="4"/>
            <a:r>
              <a:rPr lang="en-US" dirty="0"/>
              <a:t>This gives the subscriber complete control over role definition, user authorization, and other administrative tasks related to security</a:t>
            </a:r>
          </a:p>
          <a:p>
            <a:pPr lvl="2"/>
            <a:r>
              <a:rPr lang="en-US" dirty="0"/>
              <a:t>Multitenant model</a:t>
            </a:r>
          </a:p>
          <a:p>
            <a:pPr lvl="4"/>
            <a:r>
              <a:rPr lang="en-US" dirty="0"/>
              <a:t>Provides a predefined environment for the cloud subscriber that is shared with other tenants typically through tagging data with a subscriber identifier</a:t>
            </a:r>
          </a:p>
          <a:p>
            <a:pPr lvl="4"/>
            <a:r>
              <a:rPr lang="en-US" dirty="0"/>
              <a:t>Tagging gives the appearance of exclusive use of the instance, but relies on the cloud provider to establish and maintain a sound secure database environment</a:t>
            </a:r>
          </a:p>
        </p:txBody>
      </p:sp>
      <p:sp>
        <p:nvSpPr>
          <p:cNvPr id="4" name="Footer Placeholder 3">
            <a:extLst>
              <a:ext uri="{FF2B5EF4-FFF2-40B4-BE49-F238E27FC236}">
                <a16:creationId xmlns:a16="http://schemas.microsoft.com/office/drawing/2014/main" id="{6366808E-6F1A-5549-B276-C8F6800449E1}"/>
              </a:ext>
            </a:extLst>
          </p:cNvPr>
          <p:cNvSpPr>
            <a:spLocks noGrp="1"/>
          </p:cNvSpPr>
          <p:nvPr>
            <p:ph type="ftr" sz="quarter" idx="11"/>
          </p:nvPr>
        </p:nvSpPr>
        <p:spPr>
          <a:xfrm>
            <a:off x="371474" y="6356350"/>
            <a:ext cx="5568677" cy="5016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3100995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BAB09F5-0B44-DA40-868E-D43386FBA692}"/>
              </a:ext>
            </a:extLst>
          </p:cNvPr>
          <p:cNvSpPr>
            <a:spLocks noGrp="1"/>
          </p:cNvSpPr>
          <p:nvPr>
            <p:ph type="title"/>
          </p:nvPr>
        </p:nvSpPr>
        <p:spPr/>
        <p:txBody>
          <a:bodyPr/>
          <a:lstStyle/>
          <a:p>
            <a:r>
              <a:rPr lang="en-US" dirty="0"/>
              <a:t>Cloud Computing</a:t>
            </a:r>
          </a:p>
        </p:txBody>
      </p:sp>
      <p:sp>
        <p:nvSpPr>
          <p:cNvPr id="6" name="Content Placeholder 5">
            <a:extLst>
              <a:ext uri="{FF2B5EF4-FFF2-40B4-BE49-F238E27FC236}">
                <a16:creationId xmlns:a16="http://schemas.microsoft.com/office/drawing/2014/main" id="{9F7FCCED-2798-F449-BD12-CEF40C7021E2}"/>
              </a:ext>
            </a:extLst>
          </p:cNvPr>
          <p:cNvSpPr>
            <a:spLocks noGrp="1"/>
          </p:cNvSpPr>
          <p:nvPr>
            <p:ph idx="1"/>
          </p:nvPr>
        </p:nvSpPr>
        <p:spPr>
          <a:xfrm>
            <a:off x="792163" y="1762125"/>
            <a:ext cx="7570787" cy="4600863"/>
          </a:xfrm>
        </p:spPr>
        <p:txBody>
          <a:bodyPr/>
          <a:lstStyle/>
          <a:p>
            <a:r>
              <a:rPr lang="en-US" sz="2400" dirty="0"/>
              <a:t>NIST defines cloud computing, in NIST SP-800-145 (</a:t>
            </a:r>
            <a:r>
              <a:rPr lang="en-US" sz="2400" i="1" dirty="0"/>
              <a:t>The NIST Definition of Cloud Computing</a:t>
            </a:r>
            <a:r>
              <a:rPr lang="en-US" sz="2400" dirty="0"/>
              <a:t>), as follows: </a:t>
            </a:r>
          </a:p>
          <a:p>
            <a:pPr marL="0" indent="0">
              <a:buNone/>
            </a:pPr>
            <a:r>
              <a:rPr lang="en-US" dirty="0"/>
              <a:t>	</a:t>
            </a:r>
            <a:r>
              <a:rPr lang="en-US" sz="2000" b="1" dirty="0"/>
              <a:t>Cloud computing: </a:t>
            </a:r>
            <a:r>
              <a:rPr lang="en-US" sz="2000" dirty="0"/>
              <a:t>A model for enabling ubiquitous, 	convenient, on-demand network access to a shared        	pool of configurable computing resources 			(e.g., networks, servers, storage, applications, and 	 	services) that can be rapidly provisioned and released     	with minimal management effort or service provider 	interaction. This cloud model promotes availability             	and is composed of five essential characteristics,             	three service models, and four deployment models</a:t>
            </a:r>
          </a:p>
          <a:p>
            <a:pPr marL="0" indent="0">
              <a:buNone/>
            </a:pPr>
            <a:endParaRPr lang="en-US" dirty="0"/>
          </a:p>
          <a:p>
            <a:endParaRPr lang="en-US" dirty="0"/>
          </a:p>
        </p:txBody>
      </p:sp>
      <p:sp>
        <p:nvSpPr>
          <p:cNvPr id="4" name="Footer Placeholder 3">
            <a:extLst>
              <a:ext uri="{FF2B5EF4-FFF2-40B4-BE49-F238E27FC236}">
                <a16:creationId xmlns:a16="http://schemas.microsoft.com/office/drawing/2014/main" id="{6933AD4C-F7D2-A640-A248-54D368E0D4F1}"/>
              </a:ext>
            </a:extLst>
          </p:cNvPr>
          <p:cNvSpPr>
            <a:spLocks noGrp="1"/>
          </p:cNvSpPr>
          <p:nvPr>
            <p:ph type="ftr" sz="quarter" idx="11"/>
          </p:nvPr>
        </p:nvSpPr>
        <p:spPr>
          <a:xfrm>
            <a:off x="467544" y="6362988"/>
            <a:ext cx="5784701" cy="60104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42811151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727B2-45BE-324F-85C7-FDE535107A5A}"/>
              </a:ext>
            </a:extLst>
          </p:cNvPr>
          <p:cNvSpPr>
            <a:spLocks noGrp="1"/>
          </p:cNvSpPr>
          <p:nvPr>
            <p:ph type="title"/>
          </p:nvPr>
        </p:nvSpPr>
        <p:spPr/>
        <p:txBody>
          <a:bodyPr/>
          <a:lstStyle/>
          <a:p>
            <a:r>
              <a:rPr lang="en-US" dirty="0"/>
              <a:t>Data Breaches</a:t>
            </a:r>
          </a:p>
        </p:txBody>
      </p:sp>
      <p:sp>
        <p:nvSpPr>
          <p:cNvPr id="3" name="Content Placeholder 2">
            <a:extLst>
              <a:ext uri="{FF2B5EF4-FFF2-40B4-BE49-F238E27FC236}">
                <a16:creationId xmlns:a16="http://schemas.microsoft.com/office/drawing/2014/main" id="{0DA097EC-5929-8149-BDCE-3A433F23AB12}"/>
              </a:ext>
            </a:extLst>
          </p:cNvPr>
          <p:cNvSpPr>
            <a:spLocks noGrp="1"/>
          </p:cNvSpPr>
          <p:nvPr>
            <p:ph idx="1"/>
          </p:nvPr>
        </p:nvSpPr>
        <p:spPr>
          <a:xfrm>
            <a:off x="792163" y="1762125"/>
            <a:ext cx="7740277" cy="4835227"/>
          </a:xfrm>
        </p:spPr>
        <p:txBody>
          <a:bodyPr>
            <a:normAutofit fontScale="92500"/>
          </a:bodyPr>
          <a:lstStyle/>
          <a:p>
            <a:pPr>
              <a:lnSpc>
                <a:spcPct val="90000"/>
              </a:lnSpc>
            </a:pPr>
            <a:r>
              <a:rPr lang="en-US" dirty="0"/>
              <a:t>Data must be secured while at rest, in transit, and in use, and access to the data must be controlled</a:t>
            </a:r>
          </a:p>
          <a:p>
            <a:pPr lvl="2">
              <a:lnSpc>
                <a:spcPct val="90000"/>
              </a:lnSpc>
              <a:spcBef>
                <a:spcPts val="1200"/>
              </a:spcBef>
            </a:pPr>
            <a:r>
              <a:rPr lang="en-US" sz="2200" dirty="0"/>
              <a:t>The client can employ encryption to protect data in transit, though this involves key management responsibilities for the CSP</a:t>
            </a:r>
          </a:p>
          <a:p>
            <a:pPr lvl="2">
              <a:lnSpc>
                <a:spcPct val="90000"/>
              </a:lnSpc>
              <a:spcBef>
                <a:spcPts val="1200"/>
              </a:spcBef>
            </a:pPr>
            <a:r>
              <a:rPr lang="en-US" sz="2200" dirty="0"/>
              <a:t>The client can enforce access control techniques but the CSP is involved to some extent depending on the service model used </a:t>
            </a:r>
          </a:p>
          <a:p>
            <a:pPr lvl="2">
              <a:lnSpc>
                <a:spcPct val="90000"/>
              </a:lnSpc>
              <a:spcBef>
                <a:spcPts val="1200"/>
              </a:spcBef>
            </a:pPr>
            <a:r>
              <a:rPr lang="en-US" sz="2200" dirty="0"/>
              <a:t>For data at rest, the ideal security measure is for the client to encrypt the database and only store encrypted data in the cloud, with the CSP having no access to the encryption key</a:t>
            </a:r>
          </a:p>
          <a:p>
            <a:pPr lvl="4"/>
            <a:r>
              <a:rPr lang="en-US" sz="1700" dirty="0"/>
              <a:t>So long as the key remains secure, the CSP has no ability to decipher the data, although corruption and other </a:t>
            </a:r>
            <a:r>
              <a:rPr lang="en-US" sz="1700" dirty="0" err="1"/>
              <a:t>DoS</a:t>
            </a:r>
            <a:r>
              <a:rPr lang="en-US" sz="1700" dirty="0"/>
              <a:t> attacks remain a risk </a:t>
            </a:r>
          </a:p>
          <a:p>
            <a:pPr lvl="2"/>
            <a:endParaRPr lang="en-US" dirty="0"/>
          </a:p>
          <a:p>
            <a:endParaRPr lang="en-US" dirty="0"/>
          </a:p>
        </p:txBody>
      </p:sp>
      <p:sp>
        <p:nvSpPr>
          <p:cNvPr id="4" name="Footer Placeholder 3">
            <a:extLst>
              <a:ext uri="{FF2B5EF4-FFF2-40B4-BE49-F238E27FC236}">
                <a16:creationId xmlns:a16="http://schemas.microsoft.com/office/drawing/2014/main" id="{0C60C27E-377A-554E-AEE9-4E3BF6C2D213}"/>
              </a:ext>
            </a:extLst>
          </p:cNvPr>
          <p:cNvSpPr>
            <a:spLocks noGrp="1"/>
          </p:cNvSpPr>
          <p:nvPr>
            <p:ph type="ftr" sz="quarter" idx="11"/>
          </p:nvPr>
        </p:nvSpPr>
        <p:spPr>
          <a:xfrm>
            <a:off x="371474" y="6356350"/>
            <a:ext cx="5784701" cy="5016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20966739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54E17-08D9-B547-9D39-FFB322B75D17}"/>
              </a:ext>
            </a:extLst>
          </p:cNvPr>
          <p:cNvSpPr>
            <a:spLocks noGrp="1"/>
          </p:cNvSpPr>
          <p:nvPr>
            <p:ph type="title"/>
          </p:nvPr>
        </p:nvSpPr>
        <p:spPr/>
        <p:txBody>
          <a:bodyPr/>
          <a:lstStyle/>
          <a:p>
            <a:r>
              <a:rPr lang="en-US" dirty="0"/>
              <a:t>Identity and Access Management (IAM)</a:t>
            </a:r>
          </a:p>
        </p:txBody>
      </p:sp>
      <p:sp>
        <p:nvSpPr>
          <p:cNvPr id="3" name="Content Placeholder 2">
            <a:extLst>
              <a:ext uri="{FF2B5EF4-FFF2-40B4-BE49-F238E27FC236}">
                <a16:creationId xmlns:a16="http://schemas.microsoft.com/office/drawing/2014/main" id="{0F0B4557-C22A-F94B-9F19-1F3D62CA1B6B}"/>
              </a:ext>
            </a:extLst>
          </p:cNvPr>
          <p:cNvSpPr>
            <a:spLocks noGrp="1"/>
          </p:cNvSpPr>
          <p:nvPr>
            <p:ph idx="1"/>
          </p:nvPr>
        </p:nvSpPr>
        <p:spPr>
          <a:xfrm>
            <a:off x="792163" y="1762125"/>
            <a:ext cx="7570787" cy="4835227"/>
          </a:xfrm>
        </p:spPr>
        <p:txBody>
          <a:bodyPr>
            <a:normAutofit fontScale="70000" lnSpcReduction="20000"/>
          </a:bodyPr>
          <a:lstStyle/>
          <a:p>
            <a:pPr>
              <a:lnSpc>
                <a:spcPct val="110000"/>
              </a:lnSpc>
            </a:pPr>
            <a:r>
              <a:rPr lang="en-US" dirty="0"/>
              <a:t>Includes people, processes, and systems that are used to manage access to enterprise resources by assuring that the identity of an entity is verified, and then granting the correct level of access based on this assured identity</a:t>
            </a:r>
          </a:p>
          <a:p>
            <a:pPr lvl="2">
              <a:spcBef>
                <a:spcPts val="1200"/>
              </a:spcBef>
            </a:pPr>
            <a:r>
              <a:rPr lang="en-US" dirty="0"/>
              <a:t>Identity provisioning</a:t>
            </a:r>
          </a:p>
          <a:p>
            <a:pPr lvl="4"/>
            <a:r>
              <a:rPr lang="en-US" dirty="0"/>
              <a:t>Providing access to identified users and subsequently denying access to users when the client enterprise designates such users as no longer having access to enterprise resources in the cloud </a:t>
            </a:r>
          </a:p>
          <a:p>
            <a:pPr lvl="2">
              <a:spcBef>
                <a:spcPts val="1200"/>
              </a:spcBef>
            </a:pPr>
            <a:r>
              <a:rPr lang="en-US" dirty="0"/>
              <a:t>Another aspect of identity management is for the cloud to participate in the identity management scheme used by the client enterprise</a:t>
            </a:r>
          </a:p>
          <a:p>
            <a:pPr lvl="4"/>
            <a:r>
              <a:rPr lang="en-US" dirty="0"/>
              <a:t>The cloud service provider must be able to exchange identity attributes with the enterprise’s chosen identity provider </a:t>
            </a:r>
          </a:p>
          <a:p>
            <a:pPr lvl="2">
              <a:spcBef>
                <a:spcPts val="1200"/>
              </a:spcBef>
            </a:pPr>
            <a:r>
              <a:rPr lang="en-US" dirty="0"/>
              <a:t>The access management portion of IAM involves authentication </a:t>
            </a:r>
            <a:r>
              <a:rPr lang="en-US" sz="2500" dirty="0"/>
              <a:t>and access control services </a:t>
            </a:r>
          </a:p>
          <a:p>
            <a:pPr lvl="4"/>
            <a:r>
              <a:rPr lang="en-US" dirty="0"/>
              <a:t>The access control requirements in SPI environments include establishing trusted user profile and policy information, using it to control access within the cloud service, and doing this in an auditable way </a:t>
            </a:r>
            <a:endParaRPr lang="en-US" sz="2100" dirty="0"/>
          </a:p>
          <a:p>
            <a:pPr marL="0" indent="0">
              <a:buNone/>
            </a:pPr>
            <a:endParaRPr lang="en-US" dirty="0"/>
          </a:p>
        </p:txBody>
      </p:sp>
      <p:sp>
        <p:nvSpPr>
          <p:cNvPr id="4" name="Footer Placeholder 3">
            <a:extLst>
              <a:ext uri="{FF2B5EF4-FFF2-40B4-BE49-F238E27FC236}">
                <a16:creationId xmlns:a16="http://schemas.microsoft.com/office/drawing/2014/main" id="{20C41DB1-D8B0-0F4E-B9F4-2364BA69E5E5}"/>
              </a:ext>
            </a:extLst>
          </p:cNvPr>
          <p:cNvSpPr>
            <a:spLocks noGrp="1"/>
          </p:cNvSpPr>
          <p:nvPr>
            <p:ph type="ftr" sz="quarter" idx="11"/>
          </p:nvPr>
        </p:nvSpPr>
        <p:spPr>
          <a:xfrm>
            <a:off x="371474" y="6356350"/>
            <a:ext cx="6216749" cy="6730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38979700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5EFDF-D845-4942-AAFB-37339BA608B5}"/>
              </a:ext>
            </a:extLst>
          </p:cNvPr>
          <p:cNvSpPr>
            <a:spLocks noGrp="1"/>
          </p:cNvSpPr>
          <p:nvPr>
            <p:ph type="title"/>
          </p:nvPr>
        </p:nvSpPr>
        <p:spPr/>
        <p:txBody>
          <a:bodyPr/>
          <a:lstStyle/>
          <a:p>
            <a:r>
              <a:rPr lang="en-US" dirty="0"/>
              <a:t>Insecure APIs</a:t>
            </a:r>
          </a:p>
        </p:txBody>
      </p:sp>
      <p:sp>
        <p:nvSpPr>
          <p:cNvPr id="3" name="Content Placeholder 2">
            <a:extLst>
              <a:ext uri="{FF2B5EF4-FFF2-40B4-BE49-F238E27FC236}">
                <a16:creationId xmlns:a16="http://schemas.microsoft.com/office/drawing/2014/main" id="{6CE3FD54-5B49-3949-8B2B-FC6E6CF77A43}"/>
              </a:ext>
            </a:extLst>
          </p:cNvPr>
          <p:cNvSpPr>
            <a:spLocks noGrp="1"/>
          </p:cNvSpPr>
          <p:nvPr>
            <p:ph idx="1"/>
          </p:nvPr>
        </p:nvSpPr>
        <p:spPr>
          <a:xfrm>
            <a:off x="792163" y="1762125"/>
            <a:ext cx="7570787" cy="4594225"/>
          </a:xfrm>
        </p:spPr>
        <p:txBody>
          <a:bodyPr>
            <a:normAutofit fontScale="77500" lnSpcReduction="20000"/>
          </a:bodyPr>
          <a:lstStyle/>
          <a:p>
            <a:r>
              <a:rPr lang="en-US" dirty="0"/>
              <a:t>CSPs expose a set of software interfaces or APIs that customers use to manage and interact with cloud services</a:t>
            </a:r>
          </a:p>
          <a:p>
            <a:r>
              <a:rPr lang="en-US" dirty="0"/>
              <a:t>The security and availability of general cloud services are dependent upon the security of these basic APIs</a:t>
            </a:r>
          </a:p>
          <a:p>
            <a:r>
              <a:rPr lang="en-US" dirty="0"/>
              <a:t>From authentication and access control to encryption and activity monitoring, these interfaces must be designed to protect against both accidental and malicious attempts to circumvent policy</a:t>
            </a:r>
          </a:p>
          <a:p>
            <a:r>
              <a:rPr lang="en-US" dirty="0"/>
              <a:t>Countermeasures include:</a:t>
            </a:r>
          </a:p>
          <a:p>
            <a:pPr marL="698500" lvl="2" indent="0">
              <a:buNone/>
            </a:pPr>
            <a:r>
              <a:rPr lang="en-US" dirty="0"/>
              <a:t>(1) Analyzing the security model of CSP interfaces</a:t>
            </a:r>
          </a:p>
          <a:p>
            <a:pPr marL="698500" lvl="2" indent="0">
              <a:buNone/>
            </a:pPr>
            <a:r>
              <a:rPr lang="en-US" dirty="0"/>
              <a:t>(2) Ensuring that strong authentication and access controls are 	  	   implemented in concert with encrypted transmission</a:t>
            </a:r>
          </a:p>
          <a:p>
            <a:pPr marL="698500" lvl="2" indent="0">
              <a:buNone/>
            </a:pPr>
            <a:r>
              <a:rPr lang="en-US" dirty="0"/>
              <a:t>(3) Understanding the dependency chain associated with the API</a:t>
            </a:r>
          </a:p>
          <a:p>
            <a:endParaRPr lang="en-US" dirty="0"/>
          </a:p>
        </p:txBody>
      </p:sp>
      <p:sp>
        <p:nvSpPr>
          <p:cNvPr id="4" name="Footer Placeholder 3">
            <a:extLst>
              <a:ext uri="{FF2B5EF4-FFF2-40B4-BE49-F238E27FC236}">
                <a16:creationId xmlns:a16="http://schemas.microsoft.com/office/drawing/2014/main" id="{BF70E549-326C-EB46-9175-997EB9198A52}"/>
              </a:ext>
            </a:extLst>
          </p:cNvPr>
          <p:cNvSpPr>
            <a:spLocks noGrp="1"/>
          </p:cNvSpPr>
          <p:nvPr>
            <p:ph type="ftr" sz="quarter" idx="11"/>
          </p:nvPr>
        </p:nvSpPr>
        <p:spPr>
          <a:xfrm>
            <a:off x="371474" y="6356350"/>
            <a:ext cx="6360765" cy="6730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29815511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0B5EC-75FF-0F45-8C7B-19B7D5EC4346}"/>
              </a:ext>
            </a:extLst>
          </p:cNvPr>
          <p:cNvSpPr>
            <a:spLocks noGrp="1"/>
          </p:cNvSpPr>
          <p:nvPr>
            <p:ph type="title"/>
          </p:nvPr>
        </p:nvSpPr>
        <p:spPr/>
        <p:txBody>
          <a:bodyPr/>
          <a:lstStyle/>
          <a:p>
            <a:r>
              <a:rPr lang="en-US" dirty="0"/>
              <a:t>System Vulnerabilities</a:t>
            </a:r>
          </a:p>
        </p:txBody>
      </p:sp>
      <p:graphicFrame>
        <p:nvGraphicFramePr>
          <p:cNvPr id="5" name="Content Placeholder 4">
            <a:extLst>
              <a:ext uri="{FF2B5EF4-FFF2-40B4-BE49-F238E27FC236}">
                <a16:creationId xmlns:a16="http://schemas.microsoft.com/office/drawing/2014/main" id="{FEAF4026-1606-DB47-8AE2-B492E83A25D8}"/>
              </a:ext>
            </a:extLst>
          </p:cNvPr>
          <p:cNvGraphicFramePr>
            <a:graphicFrameLocks noGrp="1"/>
          </p:cNvGraphicFramePr>
          <p:nvPr>
            <p:ph idx="1"/>
            <p:extLst>
              <p:ext uri="{D42A27DB-BD31-4B8C-83A1-F6EECF244321}">
                <p14:modId xmlns:p14="http://schemas.microsoft.com/office/powerpoint/2010/main" val="3074509887"/>
              </p:ext>
            </p:extLst>
          </p:nvPr>
        </p:nvGraphicFramePr>
        <p:xfrm>
          <a:off x="173343" y="1452563"/>
          <a:ext cx="8964488" cy="50875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3BB4F0A4-9CAD-DB46-B3B4-B47802EF2EBF}"/>
              </a:ext>
            </a:extLst>
          </p:cNvPr>
          <p:cNvSpPr>
            <a:spLocks noGrp="1"/>
          </p:cNvSpPr>
          <p:nvPr>
            <p:ph type="ftr" sz="quarter" idx="11"/>
          </p:nvPr>
        </p:nvSpPr>
        <p:spPr>
          <a:xfrm>
            <a:off x="371474" y="6356350"/>
            <a:ext cx="5784701" cy="5016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9259530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4BBCA-6DAD-1F4C-B85F-76C24BCC4818}"/>
              </a:ext>
            </a:extLst>
          </p:cNvPr>
          <p:cNvSpPr>
            <a:spLocks noGrp="1"/>
          </p:cNvSpPr>
          <p:nvPr>
            <p:ph type="title"/>
          </p:nvPr>
        </p:nvSpPr>
        <p:spPr/>
        <p:txBody>
          <a:bodyPr/>
          <a:lstStyle/>
          <a:p>
            <a:r>
              <a:rPr lang="en-US" dirty="0"/>
              <a:t>Account Hijacking</a:t>
            </a:r>
          </a:p>
        </p:txBody>
      </p:sp>
      <p:sp>
        <p:nvSpPr>
          <p:cNvPr id="3" name="Content Placeholder 2">
            <a:extLst>
              <a:ext uri="{FF2B5EF4-FFF2-40B4-BE49-F238E27FC236}">
                <a16:creationId xmlns:a16="http://schemas.microsoft.com/office/drawing/2014/main" id="{B2BF0E06-7E63-4046-BBCB-32DCCB354A91}"/>
              </a:ext>
            </a:extLst>
          </p:cNvPr>
          <p:cNvSpPr>
            <a:spLocks noGrp="1"/>
          </p:cNvSpPr>
          <p:nvPr>
            <p:ph idx="1"/>
          </p:nvPr>
        </p:nvSpPr>
        <p:spPr>
          <a:xfrm>
            <a:off x="792163" y="1762125"/>
            <a:ext cx="7570787" cy="4763219"/>
          </a:xfrm>
        </p:spPr>
        <p:txBody>
          <a:bodyPr>
            <a:normAutofit fontScale="62500" lnSpcReduction="20000"/>
          </a:bodyPr>
          <a:lstStyle/>
          <a:p>
            <a:r>
              <a:rPr lang="en-US" dirty="0"/>
              <a:t>Account or service hijacking remains a top threat</a:t>
            </a:r>
          </a:p>
          <a:p>
            <a:r>
              <a:rPr lang="en-US" dirty="0"/>
              <a:t>With stolen credentials, attackers can often access critical areas of deployed cloud computing services, allowing them to compromise the confidentiality, integrity, and availability of those services</a:t>
            </a:r>
          </a:p>
          <a:p>
            <a:r>
              <a:rPr lang="en-US" dirty="0"/>
              <a:t>The concern is heightened in the context of cloud computing because: </a:t>
            </a:r>
          </a:p>
          <a:p>
            <a:pPr lvl="2"/>
            <a:r>
              <a:rPr lang="en-US" dirty="0"/>
              <a:t>There is additional attack surface exposure due to increased complexity and dynamic infrastructure allocation</a:t>
            </a:r>
          </a:p>
          <a:p>
            <a:pPr lvl="2"/>
            <a:r>
              <a:rPr lang="en-US" dirty="0"/>
              <a:t>New APIs/interfaces are emerging that are untested</a:t>
            </a:r>
          </a:p>
          <a:p>
            <a:pPr lvl="2"/>
            <a:r>
              <a:rPr lang="en-US" dirty="0"/>
              <a:t>The consumer’s account, if hijacked, may be used to steal information, manipulate data, and defraud others, or to attack other tenants as an insider in the multi-tenancy environment</a:t>
            </a:r>
          </a:p>
          <a:p>
            <a:r>
              <a:rPr lang="en-US" dirty="0"/>
              <a:t>Countermeasures include the following</a:t>
            </a:r>
          </a:p>
          <a:p>
            <a:pPr marL="1022350" lvl="3" indent="0">
              <a:buNone/>
            </a:pPr>
            <a:r>
              <a:rPr lang="en-US" dirty="0"/>
              <a:t>(1) Prohibit the sharing of account credentials between users and services</a:t>
            </a:r>
          </a:p>
          <a:p>
            <a:pPr marL="1022350" lvl="3" indent="0">
              <a:buNone/>
            </a:pPr>
            <a:r>
              <a:rPr lang="en-US" dirty="0"/>
              <a:t>(2) Leverage strong two-factor authentication techniques where possible</a:t>
            </a:r>
          </a:p>
          <a:p>
            <a:pPr marL="1022350" lvl="3" indent="0">
              <a:buNone/>
            </a:pPr>
            <a:r>
              <a:rPr lang="en-US" dirty="0"/>
              <a:t>(3) Employ proactive monitoring to detect unauthorized activity</a:t>
            </a:r>
          </a:p>
          <a:p>
            <a:pPr marL="1022350" lvl="3" indent="0">
              <a:buNone/>
            </a:pPr>
            <a:r>
              <a:rPr lang="en-US" dirty="0"/>
              <a:t>(4) Understand CSP security policies and SLAs</a:t>
            </a:r>
          </a:p>
        </p:txBody>
      </p:sp>
      <p:sp>
        <p:nvSpPr>
          <p:cNvPr id="4" name="Footer Placeholder 3">
            <a:extLst>
              <a:ext uri="{FF2B5EF4-FFF2-40B4-BE49-F238E27FC236}">
                <a16:creationId xmlns:a16="http://schemas.microsoft.com/office/drawing/2014/main" id="{79AA8373-D5BC-6B4C-9642-D1952BADA502}"/>
              </a:ext>
            </a:extLst>
          </p:cNvPr>
          <p:cNvSpPr>
            <a:spLocks noGrp="1"/>
          </p:cNvSpPr>
          <p:nvPr>
            <p:ph type="ftr" sz="quarter" idx="11"/>
          </p:nvPr>
        </p:nvSpPr>
        <p:spPr>
          <a:xfrm>
            <a:off x="371474" y="6356350"/>
            <a:ext cx="6504781"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31025555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F1AE9-BDEB-9E41-AC4E-0D42FF538CFD}"/>
              </a:ext>
            </a:extLst>
          </p:cNvPr>
          <p:cNvSpPr>
            <a:spLocks noGrp="1"/>
          </p:cNvSpPr>
          <p:nvPr>
            <p:ph type="title"/>
          </p:nvPr>
        </p:nvSpPr>
        <p:spPr/>
        <p:txBody>
          <a:bodyPr/>
          <a:lstStyle/>
          <a:p>
            <a:r>
              <a:rPr lang="en-US" dirty="0"/>
              <a:t>Malicious Insiders</a:t>
            </a:r>
          </a:p>
        </p:txBody>
      </p:sp>
      <p:sp>
        <p:nvSpPr>
          <p:cNvPr id="3" name="Content Placeholder 2">
            <a:extLst>
              <a:ext uri="{FF2B5EF4-FFF2-40B4-BE49-F238E27FC236}">
                <a16:creationId xmlns:a16="http://schemas.microsoft.com/office/drawing/2014/main" id="{33EE8F96-5001-7549-87C3-229A1451C52B}"/>
              </a:ext>
            </a:extLst>
          </p:cNvPr>
          <p:cNvSpPr>
            <a:spLocks noGrp="1"/>
          </p:cNvSpPr>
          <p:nvPr>
            <p:ph idx="1"/>
          </p:nvPr>
        </p:nvSpPr>
        <p:spPr>
          <a:xfrm>
            <a:off x="792163" y="1762125"/>
            <a:ext cx="7570787" cy="4594225"/>
          </a:xfrm>
        </p:spPr>
        <p:txBody>
          <a:bodyPr>
            <a:normAutofit fontScale="70000" lnSpcReduction="20000"/>
          </a:bodyPr>
          <a:lstStyle/>
          <a:p>
            <a:r>
              <a:rPr lang="en-US" dirty="0"/>
              <a:t>Under the cloud computing paradigm, an organization relinquishes direct control over many aspects of security and, in doing so, confers an unprecedented level of trust onto the CSP</a:t>
            </a:r>
          </a:p>
          <a:p>
            <a:pPr lvl="2">
              <a:spcBef>
                <a:spcPts val="1200"/>
              </a:spcBef>
            </a:pPr>
            <a:r>
              <a:rPr lang="en-US" dirty="0"/>
              <a:t>One grave concern is the risk of malicious insider activity</a:t>
            </a:r>
          </a:p>
          <a:p>
            <a:pPr lvl="2"/>
            <a:r>
              <a:rPr lang="en-US" dirty="0"/>
              <a:t>Cloud architectures necessitate certain roles that are extremely high risk</a:t>
            </a:r>
          </a:p>
          <a:p>
            <a:pPr lvl="2"/>
            <a:r>
              <a:rPr lang="en-US" dirty="0"/>
              <a:t>Examples include CSP system administrators and managed security service providers</a:t>
            </a:r>
          </a:p>
          <a:p>
            <a:r>
              <a:rPr lang="en-US" dirty="0"/>
              <a:t>Countermeasures include the following: </a:t>
            </a:r>
          </a:p>
          <a:p>
            <a:pPr marL="1492250" lvl="3" indent="-457200">
              <a:spcBef>
                <a:spcPts val="1200"/>
              </a:spcBef>
              <a:buAutoNum type="arabicParenBoth"/>
            </a:pPr>
            <a:r>
              <a:rPr lang="en-US" dirty="0"/>
              <a:t>Enforce strict supply chain management and conduct a comprehensive    supplier assessment</a:t>
            </a:r>
          </a:p>
          <a:p>
            <a:pPr marL="1492250" lvl="3" indent="-457200">
              <a:spcBef>
                <a:spcPts val="1200"/>
              </a:spcBef>
              <a:buAutoNum type="arabicParenBoth"/>
            </a:pPr>
            <a:r>
              <a:rPr lang="en-US" dirty="0"/>
              <a:t>Specify human resource requirements as part of legal contract</a:t>
            </a:r>
          </a:p>
          <a:p>
            <a:pPr marL="1492250" lvl="3" indent="-457200">
              <a:spcBef>
                <a:spcPts val="1200"/>
              </a:spcBef>
              <a:buAutoNum type="arabicParenBoth"/>
            </a:pPr>
            <a:r>
              <a:rPr lang="en-US" dirty="0"/>
              <a:t>Require transparency into overall information security and        management  practices, as well as compliance reporting </a:t>
            </a:r>
          </a:p>
          <a:p>
            <a:pPr marL="1492250" lvl="3" indent="-457200">
              <a:spcBef>
                <a:spcPts val="1200"/>
              </a:spcBef>
              <a:buAutoNum type="arabicParenBoth"/>
            </a:pPr>
            <a:r>
              <a:rPr lang="en-US" dirty="0"/>
              <a:t>Determine security breach notification processes</a:t>
            </a:r>
          </a:p>
          <a:p>
            <a:endParaRPr lang="en-US" dirty="0"/>
          </a:p>
        </p:txBody>
      </p:sp>
      <p:sp>
        <p:nvSpPr>
          <p:cNvPr id="4" name="Footer Placeholder 3">
            <a:extLst>
              <a:ext uri="{FF2B5EF4-FFF2-40B4-BE49-F238E27FC236}">
                <a16:creationId xmlns:a16="http://schemas.microsoft.com/office/drawing/2014/main" id="{8D7FB626-267D-EA4D-BB55-D785B940C1FD}"/>
              </a:ext>
            </a:extLst>
          </p:cNvPr>
          <p:cNvSpPr>
            <a:spLocks noGrp="1"/>
          </p:cNvSpPr>
          <p:nvPr>
            <p:ph type="ftr" sz="quarter" idx="11"/>
          </p:nvPr>
        </p:nvSpPr>
        <p:spPr>
          <a:xfrm>
            <a:off x="371474" y="6356350"/>
            <a:ext cx="5568677"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30485345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A6C04-B130-7A4E-886D-C8187130B493}"/>
              </a:ext>
            </a:extLst>
          </p:cNvPr>
          <p:cNvSpPr>
            <a:spLocks noGrp="1"/>
          </p:cNvSpPr>
          <p:nvPr>
            <p:ph type="title"/>
          </p:nvPr>
        </p:nvSpPr>
        <p:spPr>
          <a:xfrm>
            <a:off x="0" y="39688"/>
            <a:ext cx="9143999" cy="1412875"/>
          </a:xfrm>
        </p:spPr>
        <p:txBody>
          <a:bodyPr/>
          <a:lstStyle/>
          <a:p>
            <a:r>
              <a:rPr lang="en-US" dirty="0"/>
              <a:t>Advanced Persistent Threats</a:t>
            </a:r>
            <a:br>
              <a:rPr lang="en-US" dirty="0"/>
            </a:br>
            <a:r>
              <a:rPr lang="en-US" dirty="0"/>
              <a:t>(APT)</a:t>
            </a:r>
          </a:p>
        </p:txBody>
      </p:sp>
      <p:graphicFrame>
        <p:nvGraphicFramePr>
          <p:cNvPr id="5" name="Content Placeholder 4">
            <a:extLst>
              <a:ext uri="{FF2B5EF4-FFF2-40B4-BE49-F238E27FC236}">
                <a16:creationId xmlns:a16="http://schemas.microsoft.com/office/drawing/2014/main" id="{446A18FE-7B14-0A4D-9F3F-2270C379304F}"/>
              </a:ext>
            </a:extLst>
          </p:cNvPr>
          <p:cNvGraphicFramePr>
            <a:graphicFrameLocks noGrp="1"/>
          </p:cNvGraphicFramePr>
          <p:nvPr>
            <p:ph idx="1"/>
            <p:extLst>
              <p:ext uri="{D42A27DB-BD31-4B8C-83A1-F6EECF244321}">
                <p14:modId xmlns:p14="http://schemas.microsoft.com/office/powerpoint/2010/main" val="1882529042"/>
              </p:ext>
            </p:extLst>
          </p:nvPr>
        </p:nvGraphicFramePr>
        <p:xfrm>
          <a:off x="792163" y="1762125"/>
          <a:ext cx="7570787" cy="47632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38A30349-B154-A04D-AD60-BCADE5BE5A8C}"/>
              </a:ext>
            </a:extLst>
          </p:cNvPr>
          <p:cNvSpPr>
            <a:spLocks noGrp="1"/>
          </p:cNvSpPr>
          <p:nvPr>
            <p:ph type="ftr" sz="quarter" idx="11"/>
          </p:nvPr>
        </p:nvSpPr>
        <p:spPr>
          <a:xfrm>
            <a:off x="371474" y="6356350"/>
            <a:ext cx="6000725"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30485097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AF6C7-E926-DD48-9BE4-EB79BDC6F79E}"/>
              </a:ext>
            </a:extLst>
          </p:cNvPr>
          <p:cNvSpPr>
            <a:spLocks noGrp="1"/>
          </p:cNvSpPr>
          <p:nvPr>
            <p:ph type="title"/>
          </p:nvPr>
        </p:nvSpPr>
        <p:spPr>
          <a:xfrm>
            <a:off x="0" y="39688"/>
            <a:ext cx="9324527" cy="1412875"/>
          </a:xfrm>
        </p:spPr>
        <p:txBody>
          <a:bodyPr/>
          <a:lstStyle/>
          <a:p>
            <a:r>
              <a:rPr lang="en-US" dirty="0"/>
              <a:t>Advanced Persistent Threats</a:t>
            </a:r>
            <a:br>
              <a:rPr lang="en-US" dirty="0"/>
            </a:br>
            <a:r>
              <a:rPr lang="en-US" dirty="0"/>
              <a:t>(APT)</a:t>
            </a:r>
          </a:p>
        </p:txBody>
      </p:sp>
      <p:graphicFrame>
        <p:nvGraphicFramePr>
          <p:cNvPr id="5" name="Content Placeholder 4">
            <a:extLst>
              <a:ext uri="{FF2B5EF4-FFF2-40B4-BE49-F238E27FC236}">
                <a16:creationId xmlns:a16="http://schemas.microsoft.com/office/drawing/2014/main" id="{7E397A05-071D-674E-BFD2-66C79D31F1DB}"/>
              </a:ext>
            </a:extLst>
          </p:cNvPr>
          <p:cNvGraphicFramePr>
            <a:graphicFrameLocks noGrp="1"/>
          </p:cNvGraphicFramePr>
          <p:nvPr>
            <p:ph idx="1"/>
            <p:extLst>
              <p:ext uri="{D42A27DB-BD31-4B8C-83A1-F6EECF244321}">
                <p14:modId xmlns:p14="http://schemas.microsoft.com/office/powerpoint/2010/main" val="2494317093"/>
              </p:ext>
            </p:extLst>
          </p:nvPr>
        </p:nvGraphicFramePr>
        <p:xfrm>
          <a:off x="539553" y="1452563"/>
          <a:ext cx="8232974" cy="5365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4180B62B-CCA4-AB4B-8BD1-850E8FBB2617}"/>
              </a:ext>
            </a:extLst>
          </p:cNvPr>
          <p:cNvSpPr>
            <a:spLocks noGrp="1"/>
          </p:cNvSpPr>
          <p:nvPr>
            <p:ph type="ftr" sz="quarter" idx="11"/>
          </p:nvPr>
        </p:nvSpPr>
        <p:spPr>
          <a:xfrm>
            <a:off x="371474" y="6356350"/>
            <a:ext cx="5640685" cy="461962"/>
          </a:xfrm>
        </p:spPr>
        <p:txBody>
          <a:bodyPr/>
          <a:lstStyle/>
          <a:p>
            <a:pPr>
              <a:defRPr/>
            </a:pPr>
            <a:r>
              <a:rPr lang="en-US"/>
              <a:t>© 2020 Pearson Education, Inc., Hoboken, NJ. All rights reserved.        </a:t>
            </a:r>
            <a:endParaRPr lang="en-US" dirty="0"/>
          </a:p>
        </p:txBody>
      </p:sp>
      <p:sp>
        <p:nvSpPr>
          <p:cNvPr id="6" name="TextBox 5">
            <a:extLst>
              <a:ext uri="{FF2B5EF4-FFF2-40B4-BE49-F238E27FC236}">
                <a16:creationId xmlns:a16="http://schemas.microsoft.com/office/drawing/2014/main" id="{7A15E042-C997-9A4E-9E8D-AACD132F8A2F}"/>
              </a:ext>
            </a:extLst>
          </p:cNvPr>
          <p:cNvSpPr txBox="1"/>
          <p:nvPr/>
        </p:nvSpPr>
        <p:spPr>
          <a:xfrm>
            <a:off x="9946888" y="256478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208455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DEBC94CF-DE6E-6749-B30E-09F9CB16AD5B}"/>
              </a:ext>
            </a:extLst>
          </p:cNvPr>
          <p:cNvSpPr>
            <a:spLocks noGrp="1"/>
          </p:cNvSpPr>
          <p:nvPr>
            <p:ph type="ftr" sz="quarter" idx="11"/>
          </p:nvPr>
        </p:nvSpPr>
        <p:spPr>
          <a:xfrm>
            <a:off x="371474" y="6356350"/>
            <a:ext cx="5136629" cy="745058"/>
          </a:xfrm>
        </p:spPr>
        <p:txBody>
          <a:bodyPr/>
          <a:lstStyle/>
          <a:p>
            <a:pPr>
              <a:defRPr/>
            </a:pPr>
            <a:r>
              <a:rPr lang="en-US"/>
              <a:t>© 2020 Pearson Education, Inc., Hoboken, NJ. All rights reserved.        </a:t>
            </a:r>
            <a:endParaRPr lang="en-US" dirty="0"/>
          </a:p>
        </p:txBody>
      </p:sp>
      <p:pic>
        <p:nvPicPr>
          <p:cNvPr id="6" name="Picture 5">
            <a:extLst>
              <a:ext uri="{FF2B5EF4-FFF2-40B4-BE49-F238E27FC236}">
                <a16:creationId xmlns:a16="http://schemas.microsoft.com/office/drawing/2014/main" id="{3F10C25E-C12A-C14F-A8B7-09BC2B734BD9}"/>
              </a:ext>
            </a:extLst>
          </p:cNvPr>
          <p:cNvPicPr>
            <a:picLocks noChangeAspect="1"/>
          </p:cNvPicPr>
          <p:nvPr/>
        </p:nvPicPr>
        <p:blipFill rotWithShape="1">
          <a:blip r:embed="rId3"/>
          <a:srcRect t="6951" b="13250"/>
          <a:stretch/>
        </p:blipFill>
        <p:spPr>
          <a:xfrm>
            <a:off x="1360184" y="73070"/>
            <a:ext cx="6423632" cy="6633630"/>
          </a:xfrm>
          <a:prstGeom prst="rect">
            <a:avLst/>
          </a:prstGeom>
        </p:spPr>
      </p:pic>
    </p:spTree>
    <p:extLst>
      <p:ext uri="{BB962C8B-B14F-4D97-AF65-F5344CB8AC3E}">
        <p14:creationId xmlns:p14="http://schemas.microsoft.com/office/powerpoint/2010/main" val="24109387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D6F57-16D3-B648-BDA7-DA278F95F2C2}"/>
              </a:ext>
            </a:extLst>
          </p:cNvPr>
          <p:cNvSpPr>
            <a:spLocks noGrp="1"/>
          </p:cNvSpPr>
          <p:nvPr>
            <p:ph type="title"/>
          </p:nvPr>
        </p:nvSpPr>
        <p:spPr/>
        <p:txBody>
          <a:bodyPr/>
          <a:lstStyle/>
          <a:p>
            <a:r>
              <a:rPr lang="en-US" dirty="0"/>
              <a:t>Data Loss</a:t>
            </a:r>
          </a:p>
        </p:txBody>
      </p:sp>
      <p:graphicFrame>
        <p:nvGraphicFramePr>
          <p:cNvPr id="5" name="Content Placeholder 4">
            <a:extLst>
              <a:ext uri="{FF2B5EF4-FFF2-40B4-BE49-F238E27FC236}">
                <a16:creationId xmlns:a16="http://schemas.microsoft.com/office/drawing/2014/main" id="{B9F40524-DB3E-334C-8046-F3AB0C0982EB}"/>
              </a:ext>
            </a:extLst>
          </p:cNvPr>
          <p:cNvGraphicFramePr>
            <a:graphicFrameLocks noGrp="1"/>
          </p:cNvGraphicFramePr>
          <p:nvPr>
            <p:ph idx="1"/>
            <p:extLst>
              <p:ext uri="{D42A27DB-BD31-4B8C-83A1-F6EECF244321}">
                <p14:modId xmlns:p14="http://schemas.microsoft.com/office/powerpoint/2010/main" val="4129766971"/>
              </p:ext>
            </p:extLst>
          </p:nvPr>
        </p:nvGraphicFramePr>
        <p:xfrm>
          <a:off x="179513" y="1452563"/>
          <a:ext cx="8964488" cy="55768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F6A53E6B-A38F-5C4C-932D-8B15B61C5589}"/>
              </a:ext>
            </a:extLst>
          </p:cNvPr>
          <p:cNvSpPr>
            <a:spLocks noGrp="1"/>
          </p:cNvSpPr>
          <p:nvPr>
            <p:ph type="ftr" sz="quarter" idx="11"/>
          </p:nvPr>
        </p:nvSpPr>
        <p:spPr>
          <a:xfrm>
            <a:off x="371474" y="6356350"/>
            <a:ext cx="5208637" cy="5016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584863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45AD906-EA09-CC4B-820E-C9E44F7738FE}"/>
              </a:ext>
            </a:extLst>
          </p:cNvPr>
          <p:cNvSpPr>
            <a:spLocks noGrp="1"/>
          </p:cNvSpPr>
          <p:nvPr>
            <p:ph type="ftr" sz="quarter" idx="11"/>
          </p:nvPr>
        </p:nvSpPr>
        <p:spPr>
          <a:xfrm>
            <a:off x="371474" y="6356350"/>
            <a:ext cx="5712693" cy="501650"/>
          </a:xfrm>
        </p:spPr>
        <p:txBody>
          <a:bodyPr/>
          <a:lstStyle/>
          <a:p>
            <a:pPr>
              <a:defRPr/>
            </a:pPr>
            <a:r>
              <a:rPr lang="en-US"/>
              <a:t>© 2020 Pearson Education, Inc., Hoboken, NJ. All rights reserved.        </a:t>
            </a:r>
            <a:endParaRPr lang="en-US" dirty="0"/>
          </a:p>
        </p:txBody>
      </p:sp>
      <p:pic>
        <p:nvPicPr>
          <p:cNvPr id="6" name="Picture 5">
            <a:extLst>
              <a:ext uri="{FF2B5EF4-FFF2-40B4-BE49-F238E27FC236}">
                <a16:creationId xmlns:a16="http://schemas.microsoft.com/office/drawing/2014/main" id="{97DA6C85-6971-0D45-AC92-14541C00F8A7}"/>
              </a:ext>
            </a:extLst>
          </p:cNvPr>
          <p:cNvPicPr>
            <a:picLocks noChangeAspect="1"/>
          </p:cNvPicPr>
          <p:nvPr/>
        </p:nvPicPr>
        <p:blipFill rotWithShape="1">
          <a:blip r:embed="rId3"/>
          <a:srcRect t="22700" b="10100"/>
          <a:stretch/>
        </p:blipFill>
        <p:spPr>
          <a:xfrm>
            <a:off x="767900" y="0"/>
            <a:ext cx="7608200" cy="6616357"/>
          </a:xfrm>
          <a:prstGeom prst="rect">
            <a:avLst/>
          </a:prstGeom>
        </p:spPr>
      </p:pic>
    </p:spTree>
    <p:extLst>
      <p:ext uri="{BB962C8B-B14F-4D97-AF65-F5344CB8AC3E}">
        <p14:creationId xmlns:p14="http://schemas.microsoft.com/office/powerpoint/2010/main" val="32423487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31597-1B96-C94D-9187-EF81FF63D04A}"/>
              </a:ext>
            </a:extLst>
          </p:cNvPr>
          <p:cNvSpPr>
            <a:spLocks noGrp="1"/>
          </p:cNvSpPr>
          <p:nvPr>
            <p:ph type="title"/>
          </p:nvPr>
        </p:nvSpPr>
        <p:spPr>
          <a:xfrm>
            <a:off x="0" y="39688"/>
            <a:ext cx="9143999" cy="1412875"/>
          </a:xfrm>
        </p:spPr>
        <p:txBody>
          <a:bodyPr/>
          <a:lstStyle/>
          <a:p>
            <a:r>
              <a:rPr lang="en-US" dirty="0"/>
              <a:t>Categories of Due Diligence</a:t>
            </a:r>
          </a:p>
        </p:txBody>
      </p:sp>
      <p:graphicFrame>
        <p:nvGraphicFramePr>
          <p:cNvPr id="5" name="Content Placeholder 4">
            <a:extLst>
              <a:ext uri="{FF2B5EF4-FFF2-40B4-BE49-F238E27FC236}">
                <a16:creationId xmlns:a16="http://schemas.microsoft.com/office/drawing/2014/main" id="{1EC5014E-F677-A444-BF4B-F0F091309F5C}"/>
              </a:ext>
            </a:extLst>
          </p:cNvPr>
          <p:cNvGraphicFramePr>
            <a:graphicFrameLocks noGrp="1"/>
          </p:cNvGraphicFramePr>
          <p:nvPr>
            <p:ph idx="1"/>
            <p:extLst>
              <p:ext uri="{D42A27DB-BD31-4B8C-83A1-F6EECF244321}">
                <p14:modId xmlns:p14="http://schemas.microsoft.com/office/powerpoint/2010/main" val="2263214480"/>
              </p:ext>
            </p:extLst>
          </p:nvPr>
        </p:nvGraphicFramePr>
        <p:xfrm>
          <a:off x="371475" y="1762125"/>
          <a:ext cx="8593014" cy="48352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4D7E7462-ECB8-6142-A54D-03B3F7F49D72}"/>
              </a:ext>
            </a:extLst>
          </p:cNvPr>
          <p:cNvSpPr>
            <a:spLocks noGrp="1"/>
          </p:cNvSpPr>
          <p:nvPr>
            <p:ph type="ftr" sz="quarter" idx="11"/>
          </p:nvPr>
        </p:nvSpPr>
        <p:spPr>
          <a:xfrm>
            <a:off x="371474" y="6356350"/>
            <a:ext cx="6864821"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17377680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C0C1F-D42B-224D-A4C2-0F1DCFCEE7C4}"/>
              </a:ext>
            </a:extLst>
          </p:cNvPr>
          <p:cNvSpPr>
            <a:spLocks noGrp="1"/>
          </p:cNvSpPr>
          <p:nvPr>
            <p:ph type="title"/>
          </p:nvPr>
        </p:nvSpPr>
        <p:spPr/>
        <p:txBody>
          <a:bodyPr/>
          <a:lstStyle/>
          <a:p>
            <a:r>
              <a:rPr lang="en-US" dirty="0"/>
              <a:t>Abuse and Nefarious Use of Cloud Services</a:t>
            </a:r>
          </a:p>
        </p:txBody>
      </p:sp>
      <p:sp>
        <p:nvSpPr>
          <p:cNvPr id="3" name="Content Placeholder 2">
            <a:extLst>
              <a:ext uri="{FF2B5EF4-FFF2-40B4-BE49-F238E27FC236}">
                <a16:creationId xmlns:a16="http://schemas.microsoft.com/office/drawing/2014/main" id="{292627A6-C48B-6A4C-AFDB-ED5CFF7F31F1}"/>
              </a:ext>
            </a:extLst>
          </p:cNvPr>
          <p:cNvSpPr>
            <a:spLocks noGrp="1"/>
          </p:cNvSpPr>
          <p:nvPr>
            <p:ph idx="1"/>
          </p:nvPr>
        </p:nvSpPr>
        <p:spPr>
          <a:xfrm>
            <a:off x="792163" y="1762125"/>
            <a:ext cx="7570787" cy="4835227"/>
          </a:xfrm>
        </p:spPr>
        <p:txBody>
          <a:bodyPr>
            <a:normAutofit fontScale="70000" lnSpcReduction="20000"/>
          </a:bodyPr>
          <a:lstStyle/>
          <a:p>
            <a:r>
              <a:rPr lang="en-US" dirty="0">
                <a:solidFill>
                  <a:schemeClr val="tx1"/>
                </a:solidFill>
                <a:ea typeface="ＭＳ Ｐゴシック" pitchFamily="-107" charset="-128"/>
                <a:cs typeface="ＭＳ Ｐゴシック" pitchFamily="-107" charset="-128"/>
              </a:rPr>
              <a:t>For many CSPs, it is relatively easy for a CSC to register and begin using cloud services, some even offering free limited trial periods; this enables attackers to get inside the cloud to conduct various attacks, such as spamming, malicious code attacks, and </a:t>
            </a:r>
            <a:r>
              <a:rPr lang="en-US" dirty="0" err="1">
                <a:solidFill>
                  <a:schemeClr val="tx1"/>
                </a:solidFill>
                <a:ea typeface="ＭＳ Ｐゴシック" pitchFamily="-107" charset="-128"/>
                <a:cs typeface="ＭＳ Ｐゴシック" pitchFamily="-107" charset="-128"/>
              </a:rPr>
              <a:t>DoS</a:t>
            </a:r>
            <a:endParaRPr lang="en-US" dirty="0">
              <a:solidFill>
                <a:schemeClr val="tx1"/>
              </a:solidFill>
              <a:ea typeface="ＭＳ Ｐゴシック" pitchFamily="-107" charset="-128"/>
              <a:cs typeface="ＭＳ Ｐゴシック" pitchFamily="-107" charset="-128"/>
            </a:endParaRPr>
          </a:p>
          <a:p>
            <a:pPr>
              <a:spcBef>
                <a:spcPts val="1800"/>
              </a:spcBef>
            </a:pPr>
            <a:r>
              <a:rPr lang="en-US" dirty="0">
                <a:solidFill>
                  <a:schemeClr val="tx1"/>
                </a:solidFill>
                <a:ea typeface="ＭＳ Ｐゴシック" pitchFamily="-107" charset="-128"/>
                <a:cs typeface="ＭＳ Ｐゴシック" pitchFamily="-107" charset="-128"/>
              </a:rPr>
              <a:t>PaaS providers have traditionally suffered most from this kind of attack; however, recent evidence shows that hackers have begun to target IaaS vendors as well</a:t>
            </a:r>
          </a:p>
          <a:p>
            <a:pPr>
              <a:spcBef>
                <a:spcPts val="1800"/>
              </a:spcBef>
            </a:pPr>
            <a:r>
              <a:rPr lang="en-US" dirty="0">
                <a:solidFill>
                  <a:schemeClr val="tx1"/>
                </a:solidFill>
                <a:ea typeface="ＭＳ Ｐゴシック" pitchFamily="-107" charset="-128"/>
                <a:cs typeface="ＭＳ Ｐゴシック" pitchFamily="-107" charset="-128"/>
              </a:rPr>
              <a:t>The burden is on the CSP to protect against such attacks, but CSCs must monitor activity with respect to their data and resources to detect any malicious behavior</a:t>
            </a:r>
          </a:p>
          <a:p>
            <a:pPr>
              <a:spcBef>
                <a:spcPts val="1800"/>
              </a:spcBef>
            </a:pPr>
            <a:r>
              <a:rPr lang="en-US" dirty="0"/>
              <a:t>Countermeasures include: </a:t>
            </a:r>
          </a:p>
          <a:p>
            <a:pPr marL="1022350" lvl="3" indent="0">
              <a:buNone/>
            </a:pPr>
            <a:r>
              <a:rPr lang="en-US" dirty="0"/>
              <a:t>(1) Stricter initial registration and validation processes</a:t>
            </a:r>
          </a:p>
          <a:p>
            <a:pPr marL="1022350" lvl="3" indent="0">
              <a:buNone/>
            </a:pPr>
            <a:r>
              <a:rPr lang="en-US" dirty="0"/>
              <a:t>(2) Enhanced credit card fraud monitoring and coordination</a:t>
            </a:r>
          </a:p>
          <a:p>
            <a:pPr marL="1022350" lvl="3" indent="0">
              <a:buNone/>
            </a:pPr>
            <a:r>
              <a:rPr lang="en-US" dirty="0"/>
              <a:t>(3) Comprehensive introspection of customer network traffic</a:t>
            </a:r>
          </a:p>
          <a:p>
            <a:pPr marL="1022350" lvl="3" indent="0">
              <a:buNone/>
            </a:pPr>
            <a:r>
              <a:rPr lang="en-US" dirty="0"/>
              <a:t>(4) Monitoring public blacklists for one’s own network blocks </a:t>
            </a:r>
          </a:p>
          <a:p>
            <a:endParaRPr lang="en-US" dirty="0"/>
          </a:p>
        </p:txBody>
      </p:sp>
      <p:sp>
        <p:nvSpPr>
          <p:cNvPr id="4" name="Footer Placeholder 3">
            <a:extLst>
              <a:ext uri="{FF2B5EF4-FFF2-40B4-BE49-F238E27FC236}">
                <a16:creationId xmlns:a16="http://schemas.microsoft.com/office/drawing/2014/main" id="{50CBAD07-BCD8-A941-8706-1AA160C0AD5D}"/>
              </a:ext>
            </a:extLst>
          </p:cNvPr>
          <p:cNvSpPr>
            <a:spLocks noGrp="1"/>
          </p:cNvSpPr>
          <p:nvPr>
            <p:ph type="ftr" sz="quarter" idx="11"/>
          </p:nvPr>
        </p:nvSpPr>
        <p:spPr>
          <a:xfrm>
            <a:off x="371474" y="6356350"/>
            <a:ext cx="7008837" cy="5016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33211073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26964-E631-004D-8393-EBADADDC9435}"/>
              </a:ext>
            </a:extLst>
          </p:cNvPr>
          <p:cNvSpPr>
            <a:spLocks noGrp="1"/>
          </p:cNvSpPr>
          <p:nvPr>
            <p:ph type="title"/>
          </p:nvPr>
        </p:nvSpPr>
        <p:spPr/>
        <p:txBody>
          <a:bodyPr/>
          <a:lstStyle/>
          <a:p>
            <a:r>
              <a:rPr lang="en-US" dirty="0"/>
              <a:t>Denial-of-Service</a:t>
            </a:r>
          </a:p>
        </p:txBody>
      </p:sp>
      <p:sp>
        <p:nvSpPr>
          <p:cNvPr id="3" name="Content Placeholder 2">
            <a:extLst>
              <a:ext uri="{FF2B5EF4-FFF2-40B4-BE49-F238E27FC236}">
                <a16:creationId xmlns:a16="http://schemas.microsoft.com/office/drawing/2014/main" id="{D410DEB1-BDFD-FF47-979B-D702D4E4B7D0}"/>
              </a:ext>
            </a:extLst>
          </p:cNvPr>
          <p:cNvSpPr>
            <a:spLocks noGrp="1"/>
          </p:cNvSpPr>
          <p:nvPr>
            <p:ph idx="1"/>
          </p:nvPr>
        </p:nvSpPr>
        <p:spPr>
          <a:xfrm>
            <a:off x="792163" y="1762125"/>
            <a:ext cx="7570787" cy="5056187"/>
          </a:xfrm>
        </p:spPr>
        <p:txBody>
          <a:bodyPr>
            <a:normAutofit fontScale="92500" lnSpcReduction="20000"/>
          </a:bodyPr>
          <a:lstStyle/>
          <a:p>
            <a:pPr>
              <a:spcBef>
                <a:spcPts val="1800"/>
              </a:spcBef>
            </a:pPr>
            <a:r>
              <a:rPr lang="en-US" sz="2600" dirty="0"/>
              <a:t>By the nature of the service it provides, a public CSP has to be exposed to the Internet and other public networks, its presence advertised, and its interfaces well-defined</a:t>
            </a:r>
          </a:p>
          <a:p>
            <a:pPr>
              <a:spcBef>
                <a:spcPts val="1800"/>
              </a:spcBef>
            </a:pPr>
            <a:r>
              <a:rPr lang="en-US" sz="2600" dirty="0"/>
              <a:t>These factors make CSPs a logical target for </a:t>
            </a:r>
            <a:r>
              <a:rPr lang="en-US" sz="2600" dirty="0" err="1"/>
              <a:t>DoS</a:t>
            </a:r>
            <a:r>
              <a:rPr lang="en-US" sz="2600" dirty="0"/>
              <a:t> attacks</a:t>
            </a:r>
          </a:p>
          <a:p>
            <a:pPr>
              <a:spcBef>
                <a:spcPts val="1800"/>
              </a:spcBef>
            </a:pPr>
            <a:r>
              <a:rPr lang="en-US" sz="2600" dirty="0"/>
              <a:t>Such attacks can prevent, for a time, a CSC from accessing their data or their applications</a:t>
            </a:r>
          </a:p>
          <a:p>
            <a:pPr>
              <a:spcBef>
                <a:spcPts val="1800"/>
              </a:spcBef>
            </a:pPr>
            <a:r>
              <a:rPr lang="en-US" sz="2600" dirty="0"/>
              <a:t>The countermeasure for such attacks is for the CSP </a:t>
            </a:r>
          </a:p>
          <a:p>
            <a:pPr marL="1022350" lvl="3" indent="0">
              <a:buNone/>
            </a:pPr>
            <a:r>
              <a:rPr lang="en-US" sz="1900" dirty="0"/>
              <a:t>(1) To perform ongoing threat intelligence to be aware of the nature of potential attacks and the potential vulnerabilities in their cloud</a:t>
            </a:r>
          </a:p>
          <a:p>
            <a:pPr marL="1022350" lvl="3" indent="0">
              <a:buNone/>
            </a:pPr>
            <a:r>
              <a:rPr lang="en-US" sz="1900" dirty="0"/>
              <a:t>(2) To deploy automated tools to spot and defend the core cloud services from such attacks </a:t>
            </a:r>
          </a:p>
          <a:p>
            <a:endParaRPr lang="en-US" dirty="0"/>
          </a:p>
          <a:p>
            <a:endParaRPr lang="en-US" dirty="0"/>
          </a:p>
        </p:txBody>
      </p:sp>
      <p:sp>
        <p:nvSpPr>
          <p:cNvPr id="4" name="Footer Placeholder 3">
            <a:extLst>
              <a:ext uri="{FF2B5EF4-FFF2-40B4-BE49-F238E27FC236}">
                <a16:creationId xmlns:a16="http://schemas.microsoft.com/office/drawing/2014/main" id="{EDBA99BA-20B4-324A-9C34-0F325A3ED1CB}"/>
              </a:ext>
            </a:extLst>
          </p:cNvPr>
          <p:cNvSpPr>
            <a:spLocks noGrp="1"/>
          </p:cNvSpPr>
          <p:nvPr>
            <p:ph type="ftr" sz="quarter" idx="11"/>
          </p:nvPr>
        </p:nvSpPr>
        <p:spPr>
          <a:xfrm>
            <a:off x="371474" y="6356350"/>
            <a:ext cx="6360765"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4573901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58059-0CAF-A343-8BF1-8AB829BBECEC}"/>
              </a:ext>
            </a:extLst>
          </p:cNvPr>
          <p:cNvSpPr>
            <a:spLocks noGrp="1"/>
          </p:cNvSpPr>
          <p:nvPr>
            <p:ph type="title"/>
          </p:nvPr>
        </p:nvSpPr>
        <p:spPr/>
        <p:txBody>
          <a:bodyPr/>
          <a:lstStyle/>
          <a:p>
            <a:r>
              <a:rPr lang="en-US" dirty="0"/>
              <a:t>Shared Technology Vulnerabilities</a:t>
            </a:r>
          </a:p>
        </p:txBody>
      </p:sp>
      <p:sp>
        <p:nvSpPr>
          <p:cNvPr id="3" name="Content Placeholder 2">
            <a:extLst>
              <a:ext uri="{FF2B5EF4-FFF2-40B4-BE49-F238E27FC236}">
                <a16:creationId xmlns:a16="http://schemas.microsoft.com/office/drawing/2014/main" id="{BA2C3577-5274-494C-906B-CBFB9E4DC78D}"/>
              </a:ext>
            </a:extLst>
          </p:cNvPr>
          <p:cNvSpPr>
            <a:spLocks noGrp="1"/>
          </p:cNvSpPr>
          <p:nvPr>
            <p:ph idx="1"/>
          </p:nvPr>
        </p:nvSpPr>
        <p:spPr>
          <a:xfrm>
            <a:off x="683569" y="1762125"/>
            <a:ext cx="8088958" cy="4763219"/>
          </a:xfrm>
        </p:spPr>
        <p:txBody>
          <a:bodyPr>
            <a:normAutofit fontScale="85000" lnSpcReduction="10000"/>
          </a:bodyPr>
          <a:lstStyle/>
          <a:p>
            <a:r>
              <a:rPr lang="en-US" dirty="0"/>
              <a:t>IaaS vendors deliver their services in a scalable way by sharing infrastructure</a:t>
            </a:r>
          </a:p>
          <a:p>
            <a:pPr lvl="2"/>
            <a:r>
              <a:rPr lang="en-US" dirty="0"/>
              <a:t>Often, the underlying components that make up this infrastructure (CPU caches, GPUs, etc.) were not designed to offer strong isolation properties for a multi-tenant architecture </a:t>
            </a:r>
          </a:p>
          <a:p>
            <a:r>
              <a:rPr lang="en-US" dirty="0"/>
              <a:t>Countermeasures include the following: </a:t>
            </a:r>
          </a:p>
          <a:p>
            <a:pPr marL="1022350" lvl="3" indent="0">
              <a:spcBef>
                <a:spcPts val="1200"/>
              </a:spcBef>
              <a:buNone/>
            </a:pPr>
            <a:r>
              <a:rPr lang="en-US" dirty="0"/>
              <a:t>(1) Implement security best practices for installation/configuration</a:t>
            </a:r>
          </a:p>
          <a:p>
            <a:pPr marL="1022350" lvl="3" indent="0">
              <a:spcBef>
                <a:spcPts val="1200"/>
              </a:spcBef>
              <a:buNone/>
            </a:pPr>
            <a:r>
              <a:rPr lang="en-US" dirty="0"/>
              <a:t>(2) Monitor environment for unauthorized changes/ activity</a:t>
            </a:r>
          </a:p>
          <a:p>
            <a:pPr marL="1022350" lvl="3" indent="0">
              <a:spcBef>
                <a:spcPts val="1200"/>
              </a:spcBef>
              <a:buNone/>
            </a:pPr>
            <a:r>
              <a:rPr lang="en-US" dirty="0"/>
              <a:t>(3) Promote strong authentication and access control for administrative access and operations </a:t>
            </a:r>
          </a:p>
          <a:p>
            <a:pPr marL="1022350" lvl="3" indent="0">
              <a:spcBef>
                <a:spcPts val="1200"/>
              </a:spcBef>
              <a:buNone/>
            </a:pPr>
            <a:r>
              <a:rPr lang="en-US" dirty="0"/>
              <a:t>(4) Enforce SLAs for patching and vulnerability remediation</a:t>
            </a:r>
          </a:p>
          <a:p>
            <a:pPr marL="1022350" lvl="3" indent="0">
              <a:spcBef>
                <a:spcPts val="1200"/>
              </a:spcBef>
              <a:buNone/>
            </a:pPr>
            <a:r>
              <a:rPr lang="en-US" dirty="0"/>
              <a:t>(5) Conduct vulnerability scanning and configuration audits </a:t>
            </a:r>
          </a:p>
          <a:p>
            <a:endParaRPr lang="en-US" dirty="0"/>
          </a:p>
        </p:txBody>
      </p:sp>
      <p:sp>
        <p:nvSpPr>
          <p:cNvPr id="4" name="Footer Placeholder 3">
            <a:extLst>
              <a:ext uri="{FF2B5EF4-FFF2-40B4-BE49-F238E27FC236}">
                <a16:creationId xmlns:a16="http://schemas.microsoft.com/office/drawing/2014/main" id="{1C62AAB0-A450-414B-9B59-AB1BF8583FF1}"/>
              </a:ext>
            </a:extLst>
          </p:cNvPr>
          <p:cNvSpPr>
            <a:spLocks noGrp="1"/>
          </p:cNvSpPr>
          <p:nvPr>
            <p:ph type="ftr" sz="quarter" idx="11"/>
          </p:nvPr>
        </p:nvSpPr>
        <p:spPr>
          <a:xfrm>
            <a:off x="371474" y="6356350"/>
            <a:ext cx="5496669"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10186639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092E5A90-7920-AB44-A3D5-201056052F9B}"/>
              </a:ext>
            </a:extLst>
          </p:cNvPr>
          <p:cNvSpPr>
            <a:spLocks noGrp="1"/>
          </p:cNvSpPr>
          <p:nvPr>
            <p:ph type="ftr" sz="quarter" idx="11"/>
          </p:nvPr>
        </p:nvSpPr>
        <p:spPr>
          <a:xfrm>
            <a:off x="371474" y="6356350"/>
            <a:ext cx="6792813" cy="501650"/>
          </a:xfrm>
        </p:spPr>
        <p:txBody>
          <a:bodyPr/>
          <a:lstStyle/>
          <a:p>
            <a:pPr>
              <a:defRPr/>
            </a:pPr>
            <a:r>
              <a:rPr lang="en-US"/>
              <a:t>© 2020 Pearson Education, Inc., Hoboken, NJ. All rights reserved.        </a:t>
            </a:r>
            <a:endParaRPr lang="en-US" dirty="0"/>
          </a:p>
        </p:txBody>
      </p:sp>
      <p:pic>
        <p:nvPicPr>
          <p:cNvPr id="6" name="Picture 5">
            <a:extLst>
              <a:ext uri="{FF2B5EF4-FFF2-40B4-BE49-F238E27FC236}">
                <a16:creationId xmlns:a16="http://schemas.microsoft.com/office/drawing/2014/main" id="{53EDBD1B-83ED-8D42-97DA-83392276F22A}"/>
              </a:ext>
            </a:extLst>
          </p:cNvPr>
          <p:cNvPicPr>
            <a:picLocks noChangeAspect="1"/>
          </p:cNvPicPr>
          <p:nvPr/>
        </p:nvPicPr>
        <p:blipFill rotWithShape="1">
          <a:blip r:embed="rId3"/>
          <a:srcRect t="9050" b="1992"/>
          <a:stretch/>
        </p:blipFill>
        <p:spPr>
          <a:xfrm>
            <a:off x="1652742" y="-182563"/>
            <a:ext cx="5838516" cy="6721475"/>
          </a:xfrm>
          <a:prstGeom prst="rect">
            <a:avLst/>
          </a:prstGeom>
        </p:spPr>
      </p:pic>
    </p:spTree>
    <p:extLst>
      <p:ext uri="{BB962C8B-B14F-4D97-AF65-F5344CB8AC3E}">
        <p14:creationId xmlns:p14="http://schemas.microsoft.com/office/powerpoint/2010/main" val="8415875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3C570-3346-F04E-8120-ABF8738091CF}"/>
              </a:ext>
            </a:extLst>
          </p:cNvPr>
          <p:cNvSpPr>
            <a:spLocks noGrp="1"/>
          </p:cNvSpPr>
          <p:nvPr>
            <p:ph type="title"/>
          </p:nvPr>
        </p:nvSpPr>
        <p:spPr/>
        <p:txBody>
          <a:bodyPr/>
          <a:lstStyle/>
          <a:p>
            <a:r>
              <a:rPr lang="en-US" dirty="0"/>
              <a:t>OpenStack</a:t>
            </a:r>
          </a:p>
        </p:txBody>
      </p:sp>
      <p:sp>
        <p:nvSpPr>
          <p:cNvPr id="3" name="Content Placeholder 2">
            <a:extLst>
              <a:ext uri="{FF2B5EF4-FFF2-40B4-BE49-F238E27FC236}">
                <a16:creationId xmlns:a16="http://schemas.microsoft.com/office/drawing/2014/main" id="{77D595C7-97D6-544F-87DC-A9CE0B0235F1}"/>
              </a:ext>
            </a:extLst>
          </p:cNvPr>
          <p:cNvSpPr>
            <a:spLocks noGrp="1"/>
          </p:cNvSpPr>
          <p:nvPr>
            <p:ph idx="1"/>
          </p:nvPr>
        </p:nvSpPr>
        <p:spPr>
          <a:xfrm>
            <a:off x="792163" y="1762125"/>
            <a:ext cx="7570787" cy="4691211"/>
          </a:xfrm>
        </p:spPr>
        <p:txBody>
          <a:bodyPr>
            <a:normAutofit fontScale="55000" lnSpcReduction="20000"/>
          </a:bodyPr>
          <a:lstStyle/>
          <a:p>
            <a:r>
              <a:rPr lang="en-US" dirty="0"/>
              <a:t>OpenStack is an open source software project of the OpenStack Foundation that aims to produce an open source cloud operating system </a:t>
            </a:r>
          </a:p>
          <a:p>
            <a:r>
              <a:rPr lang="en-US" dirty="0"/>
              <a:t>The principal objective is the enable creating and managing huge groups of virtual private servers in a cloud computing environment</a:t>
            </a:r>
          </a:p>
          <a:p>
            <a:r>
              <a:rPr lang="en-US" dirty="0"/>
              <a:t> OpenStack is embedded, to one degree or another, into data center infrastructure and cloud computing products offered by Cisco, IBM, Hewlett-Packard, and other vendors</a:t>
            </a:r>
          </a:p>
          <a:p>
            <a:r>
              <a:rPr lang="en-US" dirty="0"/>
              <a:t>It provides multi-tenant IaaS, and aims to meet the needs of public and private clouds regardless of size</a:t>
            </a:r>
          </a:p>
          <a:p>
            <a:r>
              <a:rPr lang="en-US" dirty="0"/>
              <a:t>The OpenStack OS consists of a number of independent modules, each of which has a project name and a functional name</a:t>
            </a:r>
          </a:p>
          <a:p>
            <a:r>
              <a:rPr lang="en-US" dirty="0"/>
              <a:t>Typically the components are configured together to provide a comprehensive IaaS capability</a:t>
            </a:r>
          </a:p>
          <a:p>
            <a:r>
              <a:rPr lang="en-US" dirty="0"/>
              <a:t>The modular design is such that the components are generally capable of being used independently </a:t>
            </a:r>
          </a:p>
          <a:p>
            <a:endParaRPr lang="en-US" dirty="0"/>
          </a:p>
          <a:p>
            <a:endParaRPr lang="en-US" dirty="0"/>
          </a:p>
        </p:txBody>
      </p:sp>
      <p:sp>
        <p:nvSpPr>
          <p:cNvPr id="4" name="Footer Placeholder 3">
            <a:extLst>
              <a:ext uri="{FF2B5EF4-FFF2-40B4-BE49-F238E27FC236}">
                <a16:creationId xmlns:a16="http://schemas.microsoft.com/office/drawing/2014/main" id="{93B0652B-68FF-EF47-A147-52ACDC211D97}"/>
              </a:ext>
            </a:extLst>
          </p:cNvPr>
          <p:cNvSpPr>
            <a:spLocks noGrp="1"/>
          </p:cNvSpPr>
          <p:nvPr>
            <p:ph type="ftr" sz="quarter" idx="11"/>
          </p:nvPr>
        </p:nvSpPr>
        <p:spPr>
          <a:xfrm>
            <a:off x="395536" y="5903022"/>
            <a:ext cx="7128792" cy="1412875"/>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161964737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74EEF-769E-4348-8740-2E5D3C55ED34}"/>
              </a:ext>
            </a:extLst>
          </p:cNvPr>
          <p:cNvSpPr>
            <a:spLocks noGrp="1"/>
          </p:cNvSpPr>
          <p:nvPr>
            <p:ph type="title"/>
          </p:nvPr>
        </p:nvSpPr>
        <p:spPr/>
        <p:txBody>
          <a:bodyPr/>
          <a:lstStyle/>
          <a:p>
            <a:r>
              <a:rPr lang="en-US" dirty="0"/>
              <a:t>OpenStack </a:t>
            </a:r>
          </a:p>
        </p:txBody>
      </p:sp>
      <p:sp>
        <p:nvSpPr>
          <p:cNvPr id="3" name="Content Placeholder 2">
            <a:extLst>
              <a:ext uri="{FF2B5EF4-FFF2-40B4-BE49-F238E27FC236}">
                <a16:creationId xmlns:a16="http://schemas.microsoft.com/office/drawing/2014/main" id="{5F5B2281-5730-1A44-AF81-FFB2C3BE3A48}"/>
              </a:ext>
            </a:extLst>
          </p:cNvPr>
          <p:cNvSpPr>
            <a:spLocks noGrp="1"/>
          </p:cNvSpPr>
          <p:nvPr>
            <p:ph idx="1"/>
          </p:nvPr>
        </p:nvSpPr>
        <p:spPr>
          <a:xfrm>
            <a:off x="792163" y="1762125"/>
            <a:ext cx="7570787" cy="4594225"/>
          </a:xfrm>
        </p:spPr>
        <p:txBody>
          <a:bodyPr>
            <a:normAutofit fontScale="92500"/>
          </a:bodyPr>
          <a:lstStyle/>
          <a:p>
            <a:r>
              <a:rPr lang="en-US" dirty="0"/>
              <a:t>The security module for OpenStack is Keystone</a:t>
            </a:r>
          </a:p>
          <a:p>
            <a:r>
              <a:rPr lang="en-US" dirty="0"/>
              <a:t>Keystone provides the shared security services essential for a functioning cloud computing infrastructure</a:t>
            </a:r>
          </a:p>
          <a:p>
            <a:r>
              <a:rPr lang="en-US" dirty="0"/>
              <a:t>It provides the following main services: </a:t>
            </a:r>
          </a:p>
          <a:p>
            <a:pPr lvl="2"/>
            <a:r>
              <a:rPr lang="en-US" dirty="0"/>
              <a:t>Identity</a:t>
            </a:r>
          </a:p>
          <a:p>
            <a:pPr lvl="2"/>
            <a:r>
              <a:rPr lang="en-US" dirty="0"/>
              <a:t>Token</a:t>
            </a:r>
          </a:p>
          <a:p>
            <a:pPr lvl="2"/>
            <a:r>
              <a:rPr lang="en-US" dirty="0"/>
              <a:t>Service catalog</a:t>
            </a:r>
          </a:p>
          <a:p>
            <a:pPr lvl="2"/>
            <a:r>
              <a:rPr lang="en-US" dirty="0"/>
              <a:t>Policies</a:t>
            </a:r>
          </a:p>
          <a:p>
            <a:endParaRPr lang="en-US" dirty="0"/>
          </a:p>
        </p:txBody>
      </p:sp>
      <p:sp>
        <p:nvSpPr>
          <p:cNvPr id="4" name="Footer Placeholder 3">
            <a:extLst>
              <a:ext uri="{FF2B5EF4-FFF2-40B4-BE49-F238E27FC236}">
                <a16:creationId xmlns:a16="http://schemas.microsoft.com/office/drawing/2014/main" id="{84C8230E-4AFD-844D-88C7-217EEB0D4A18}"/>
              </a:ext>
            </a:extLst>
          </p:cNvPr>
          <p:cNvSpPr>
            <a:spLocks noGrp="1"/>
          </p:cNvSpPr>
          <p:nvPr>
            <p:ph type="ftr" sz="quarter" idx="11"/>
          </p:nvPr>
        </p:nvSpPr>
        <p:spPr>
          <a:xfrm>
            <a:off x="371475" y="6356350"/>
            <a:ext cx="7570786"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40570972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E3ABEE0-F9F0-9143-8B8A-99BD01753D50}"/>
              </a:ext>
            </a:extLst>
          </p:cNvPr>
          <p:cNvSpPr>
            <a:spLocks noGrp="1"/>
          </p:cNvSpPr>
          <p:nvPr>
            <p:ph type="ftr" sz="quarter" idx="11"/>
          </p:nvPr>
        </p:nvSpPr>
        <p:spPr>
          <a:xfrm>
            <a:off x="371474" y="6356350"/>
            <a:ext cx="7368877" cy="501650"/>
          </a:xfrm>
        </p:spPr>
        <p:txBody>
          <a:bodyPr/>
          <a:lstStyle/>
          <a:p>
            <a:pPr>
              <a:defRPr/>
            </a:pPr>
            <a:r>
              <a:rPr lang="en-US"/>
              <a:t>© 2020 Pearson Education, Inc., Hoboken, NJ. All rights reserved.        </a:t>
            </a:r>
            <a:endParaRPr lang="en-US" dirty="0"/>
          </a:p>
        </p:txBody>
      </p:sp>
      <p:pic>
        <p:nvPicPr>
          <p:cNvPr id="6" name="Picture 5">
            <a:extLst>
              <a:ext uri="{FF2B5EF4-FFF2-40B4-BE49-F238E27FC236}">
                <a16:creationId xmlns:a16="http://schemas.microsoft.com/office/drawing/2014/main" id="{7797B8C9-BEA3-9C4A-9A84-BD7C1A069043}"/>
              </a:ext>
            </a:extLst>
          </p:cNvPr>
          <p:cNvPicPr>
            <a:picLocks noChangeAspect="1"/>
          </p:cNvPicPr>
          <p:nvPr/>
        </p:nvPicPr>
        <p:blipFill rotWithShape="1">
          <a:blip r:embed="rId3"/>
          <a:srcRect t="20600" b="18500"/>
          <a:stretch/>
        </p:blipFill>
        <p:spPr>
          <a:xfrm>
            <a:off x="529253" y="-19437"/>
            <a:ext cx="8085494" cy="6372231"/>
          </a:xfrm>
          <a:prstGeom prst="rect">
            <a:avLst/>
          </a:prstGeom>
        </p:spPr>
      </p:pic>
    </p:spTree>
    <p:extLst>
      <p:ext uri="{BB962C8B-B14F-4D97-AF65-F5344CB8AC3E}">
        <p14:creationId xmlns:p14="http://schemas.microsoft.com/office/powerpoint/2010/main" val="42125000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p:txBody>
          <a:bodyPr/>
          <a:lstStyle/>
          <a:p>
            <a:pPr eaLnBrk="1" hangingPunct="1"/>
            <a:r>
              <a:rPr lang="en-US" dirty="0"/>
              <a:t>Summary</a:t>
            </a:r>
            <a:endParaRPr lang="en-AU" dirty="0"/>
          </a:p>
        </p:txBody>
      </p:sp>
      <p:sp>
        <p:nvSpPr>
          <p:cNvPr id="76803" name="Rectangle 3"/>
          <p:cNvSpPr>
            <a:spLocks noGrp="1" noChangeArrowheads="1"/>
          </p:cNvSpPr>
          <p:nvPr>
            <p:ph sz="half" idx="1"/>
          </p:nvPr>
        </p:nvSpPr>
        <p:spPr>
          <a:xfrm>
            <a:off x="152401" y="1772816"/>
            <a:ext cx="3352800" cy="4932784"/>
          </a:xfrm>
        </p:spPr>
        <p:txBody>
          <a:bodyPr rtlCol="0">
            <a:normAutofit fontScale="92500" lnSpcReduction="10000"/>
          </a:bodyPr>
          <a:lstStyle/>
          <a:p>
            <a:r>
              <a:rPr lang="en-US" dirty="0"/>
              <a:t>Present an overview of cloud computing concepts</a:t>
            </a:r>
          </a:p>
          <a:p>
            <a:r>
              <a:rPr lang="en-US" dirty="0"/>
              <a:t>List and define the principal cloud services</a:t>
            </a:r>
          </a:p>
          <a:p>
            <a:r>
              <a:rPr lang="en-US" dirty="0"/>
              <a:t>List and define the cloud deployment models</a:t>
            </a:r>
          </a:p>
          <a:p>
            <a:r>
              <a:rPr lang="en-US" dirty="0"/>
              <a:t>Explain the NIST cloud computing </a:t>
            </a:r>
            <a:r>
              <a:rPr lang="en-US"/>
              <a:t>reference architecture</a:t>
            </a:r>
            <a:br>
              <a:rPr lang="en-US" dirty="0"/>
            </a:br>
            <a:endParaRPr lang="en-US" dirty="0"/>
          </a:p>
          <a:p>
            <a:endParaRPr lang="en-US" dirty="0">
              <a:ea typeface="+mn-ea"/>
              <a:cs typeface="+mn-cs"/>
            </a:endParaRPr>
          </a:p>
        </p:txBody>
      </p:sp>
      <p:sp>
        <p:nvSpPr>
          <p:cNvPr id="76804" name="Content Placeholder 11"/>
          <p:cNvSpPr>
            <a:spLocks noGrp="1"/>
          </p:cNvSpPr>
          <p:nvPr>
            <p:ph sz="half" idx="2"/>
          </p:nvPr>
        </p:nvSpPr>
        <p:spPr>
          <a:xfrm>
            <a:off x="5868144" y="1916832"/>
            <a:ext cx="3032125" cy="5105400"/>
          </a:xfrm>
        </p:spPr>
        <p:txBody>
          <a:bodyPr rtlCol="0">
            <a:normAutofit fontScale="92500" lnSpcReduction="10000"/>
          </a:bodyPr>
          <a:lstStyle/>
          <a:p>
            <a:r>
              <a:rPr lang="en-US" dirty="0"/>
              <a:t>Understand the unique security issues related to cloud computing</a:t>
            </a:r>
          </a:p>
          <a:p>
            <a:r>
              <a:rPr lang="en-US" dirty="0"/>
              <a:t>Describe Cloud Security as a Service</a:t>
            </a:r>
          </a:p>
          <a:p>
            <a:r>
              <a:rPr lang="en-US" dirty="0"/>
              <a:t>Understand the OpenStack security module for cloud security</a:t>
            </a:r>
            <a:endParaRPr lang="en-US" sz="1800" dirty="0"/>
          </a:p>
          <a:p>
            <a:endParaRPr lang="en-US" sz="1794" dirty="0">
              <a:ea typeface="+mn-ea"/>
            </a:endParaRPr>
          </a:p>
        </p:txBody>
      </p:sp>
      <p:pic>
        <p:nvPicPr>
          <p:cNvPr id="9" name="Picture Placeholder 4" descr="crypto.jpg"/>
          <p:cNvPicPr>
            <a:picLocks noChangeAspect="1"/>
          </p:cNvPicPr>
          <p:nvPr/>
        </p:nvPicPr>
        <p:blipFill>
          <a:blip r:embed="rId3">
            <a:alphaModFix/>
            <a:lum bright="28000"/>
          </a:blip>
          <a:srcRect l="-16674" t="-1111" r="-18211" b="44444"/>
          <a:stretch>
            <a:fillRect/>
          </a:stretch>
        </p:blipFill>
        <p:spPr bwMode="auto">
          <a:xfrm>
            <a:off x="3505200" y="2819400"/>
            <a:ext cx="2109547" cy="1209027"/>
          </a:xfrm>
          <a:prstGeom prst="ellipse">
            <a:avLst/>
          </a:prstGeom>
          <a:solidFill>
            <a:schemeClr val="bg1">
              <a:lumMod val="85000"/>
            </a:schemeClr>
          </a:solidFill>
          <a:ln w="101600">
            <a:noFill/>
            <a:miter lim="800000"/>
            <a:headEnd/>
            <a:tailEnd/>
          </a:ln>
          <a:effectLst>
            <a:innerShdw blurRad="762000">
              <a:schemeClr val="accent1">
                <a:alpha val="80000"/>
              </a:schemeClr>
            </a:innerShdw>
            <a:softEdge rad="76200"/>
          </a:effectLst>
        </p:spPr>
      </p:pic>
      <p:sp>
        <p:nvSpPr>
          <p:cNvPr id="6" name="Footer Placeholder 5"/>
          <p:cNvSpPr>
            <a:spLocks noGrp="1"/>
          </p:cNvSpPr>
          <p:nvPr>
            <p:ph type="ftr" sz="quarter" idx="11"/>
          </p:nvPr>
        </p:nvSpPr>
        <p:spPr>
          <a:xfrm>
            <a:off x="0" y="6492875"/>
            <a:ext cx="6705600" cy="365125"/>
          </a:xfrm>
        </p:spPr>
        <p:txBody>
          <a:bodyPr/>
          <a:lstStyle/>
          <a:p>
            <a:pPr>
              <a:defRPr/>
            </a:pPr>
            <a:r>
              <a:rPr lang="en-US" sz="1050"/>
              <a:t>© 2020 Pearson Education, Inc., Hoboken, NJ. All rights reserved.        </a:t>
            </a:r>
            <a:endParaRPr lang="en-US" sz="10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ECB6C-C404-6E4D-A560-957EF7EFF9EB}"/>
              </a:ext>
            </a:extLst>
          </p:cNvPr>
          <p:cNvSpPr>
            <a:spLocks noGrp="1"/>
          </p:cNvSpPr>
          <p:nvPr>
            <p:ph type="title"/>
          </p:nvPr>
        </p:nvSpPr>
        <p:spPr/>
        <p:txBody>
          <a:bodyPr/>
          <a:lstStyle/>
          <a:p>
            <a:r>
              <a:rPr lang="en-US" dirty="0"/>
              <a:t>Cloud Service Models</a:t>
            </a:r>
          </a:p>
        </p:txBody>
      </p:sp>
      <p:graphicFrame>
        <p:nvGraphicFramePr>
          <p:cNvPr id="6" name="Content Placeholder 5">
            <a:extLst>
              <a:ext uri="{FF2B5EF4-FFF2-40B4-BE49-F238E27FC236}">
                <a16:creationId xmlns:a16="http://schemas.microsoft.com/office/drawing/2014/main" id="{935DF6ED-6F9B-B444-9E19-1D2665212531}"/>
              </a:ext>
            </a:extLst>
          </p:cNvPr>
          <p:cNvGraphicFramePr>
            <a:graphicFrameLocks noGrp="1"/>
          </p:cNvGraphicFramePr>
          <p:nvPr>
            <p:ph idx="1"/>
            <p:extLst>
              <p:ext uri="{D42A27DB-BD31-4B8C-83A1-F6EECF244321}">
                <p14:modId xmlns:p14="http://schemas.microsoft.com/office/powerpoint/2010/main" val="2153514693"/>
              </p:ext>
            </p:extLst>
          </p:nvPr>
        </p:nvGraphicFramePr>
        <p:xfrm>
          <a:off x="792163" y="1700808"/>
          <a:ext cx="7956301" cy="46555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D2393A9C-B121-994F-8392-0EA6F641E48E}"/>
              </a:ext>
            </a:extLst>
          </p:cNvPr>
          <p:cNvSpPr>
            <a:spLocks noGrp="1"/>
          </p:cNvSpPr>
          <p:nvPr>
            <p:ph type="ftr" sz="quarter" idx="11"/>
          </p:nvPr>
        </p:nvSpPr>
        <p:spPr>
          <a:xfrm>
            <a:off x="371474" y="6356350"/>
            <a:ext cx="5496669" cy="5016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3055683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FEEDC-4777-AE4E-AEC1-946775496921}"/>
              </a:ext>
            </a:extLst>
          </p:cNvPr>
          <p:cNvSpPr>
            <a:spLocks noGrp="1"/>
          </p:cNvSpPr>
          <p:nvPr>
            <p:ph type="title"/>
          </p:nvPr>
        </p:nvSpPr>
        <p:spPr/>
        <p:txBody>
          <a:bodyPr/>
          <a:lstStyle/>
          <a:p>
            <a:r>
              <a:rPr lang="en-US" dirty="0"/>
              <a:t>Software as a Service</a:t>
            </a:r>
            <a:br>
              <a:rPr lang="en-US" dirty="0"/>
            </a:br>
            <a:r>
              <a:rPr lang="en-US" dirty="0"/>
              <a:t>(SaaS)</a:t>
            </a:r>
          </a:p>
        </p:txBody>
      </p:sp>
      <p:sp>
        <p:nvSpPr>
          <p:cNvPr id="3" name="Content Placeholder 2">
            <a:extLst>
              <a:ext uri="{FF2B5EF4-FFF2-40B4-BE49-F238E27FC236}">
                <a16:creationId xmlns:a16="http://schemas.microsoft.com/office/drawing/2014/main" id="{06B44F45-ED14-1D40-A468-4464AB037C49}"/>
              </a:ext>
            </a:extLst>
          </p:cNvPr>
          <p:cNvSpPr>
            <a:spLocks noGrp="1"/>
          </p:cNvSpPr>
          <p:nvPr>
            <p:ph idx="1"/>
          </p:nvPr>
        </p:nvSpPr>
        <p:spPr>
          <a:xfrm>
            <a:off x="792163" y="1762125"/>
            <a:ext cx="7570787" cy="4594225"/>
          </a:xfrm>
        </p:spPr>
        <p:txBody>
          <a:bodyPr>
            <a:normAutofit fontScale="77500" lnSpcReduction="20000"/>
          </a:bodyPr>
          <a:lstStyle/>
          <a:p>
            <a:r>
              <a:rPr lang="en-US" dirty="0"/>
              <a:t>SaaS provides service to customers in the form of soft- ware, specifically application software, running on and accessible in the cloud </a:t>
            </a:r>
          </a:p>
          <a:p>
            <a:r>
              <a:rPr lang="en-US" dirty="0"/>
              <a:t>SaaS enables the customer to use the cloud provider’s applications running on the provider’s cloud infrastructure</a:t>
            </a:r>
          </a:p>
          <a:p>
            <a:r>
              <a:rPr lang="en-US" dirty="0"/>
              <a:t>The applications are accessible from various client devices through a simple interface such as a Web browser </a:t>
            </a:r>
          </a:p>
          <a:p>
            <a:r>
              <a:rPr lang="en-US" dirty="0"/>
              <a:t>Instead of obtaining desktop and server licenses for software products it uses, an enterprise obtains the same functions from the cloud service</a:t>
            </a:r>
          </a:p>
          <a:p>
            <a:r>
              <a:rPr lang="en-US" dirty="0"/>
              <a:t>The use of SaaS avoids the complexity of software installation, maintenance, upgrades, and patches </a:t>
            </a:r>
          </a:p>
          <a:p>
            <a:endParaRPr lang="en-US" dirty="0"/>
          </a:p>
        </p:txBody>
      </p:sp>
      <p:sp>
        <p:nvSpPr>
          <p:cNvPr id="4" name="Footer Placeholder 3">
            <a:extLst>
              <a:ext uri="{FF2B5EF4-FFF2-40B4-BE49-F238E27FC236}">
                <a16:creationId xmlns:a16="http://schemas.microsoft.com/office/drawing/2014/main" id="{2570B95A-70BA-064A-B927-F2F6E247DD33}"/>
              </a:ext>
            </a:extLst>
          </p:cNvPr>
          <p:cNvSpPr>
            <a:spLocks noGrp="1"/>
          </p:cNvSpPr>
          <p:nvPr>
            <p:ph type="ftr" sz="quarter" idx="11"/>
          </p:nvPr>
        </p:nvSpPr>
        <p:spPr>
          <a:xfrm>
            <a:off x="371474" y="6356350"/>
            <a:ext cx="5424661"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85263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9AF03-6C01-6C47-8A6C-9416F3A1CFBC}"/>
              </a:ext>
            </a:extLst>
          </p:cNvPr>
          <p:cNvSpPr>
            <a:spLocks noGrp="1"/>
          </p:cNvSpPr>
          <p:nvPr>
            <p:ph type="title"/>
          </p:nvPr>
        </p:nvSpPr>
        <p:spPr/>
        <p:txBody>
          <a:bodyPr/>
          <a:lstStyle/>
          <a:p>
            <a:r>
              <a:rPr lang="en-US" dirty="0"/>
              <a:t>Platform as a Service</a:t>
            </a:r>
            <a:br>
              <a:rPr lang="en-US" dirty="0"/>
            </a:br>
            <a:r>
              <a:rPr lang="en-US" dirty="0"/>
              <a:t>(PaaS)</a:t>
            </a:r>
          </a:p>
        </p:txBody>
      </p:sp>
      <p:sp>
        <p:nvSpPr>
          <p:cNvPr id="3" name="Content Placeholder 2">
            <a:extLst>
              <a:ext uri="{FF2B5EF4-FFF2-40B4-BE49-F238E27FC236}">
                <a16:creationId xmlns:a16="http://schemas.microsoft.com/office/drawing/2014/main" id="{4B04C510-18E0-5F4E-BD9C-BC5D7F010AAC}"/>
              </a:ext>
            </a:extLst>
          </p:cNvPr>
          <p:cNvSpPr>
            <a:spLocks noGrp="1"/>
          </p:cNvSpPr>
          <p:nvPr>
            <p:ph idx="1"/>
          </p:nvPr>
        </p:nvSpPr>
        <p:spPr>
          <a:xfrm>
            <a:off x="792163" y="1916832"/>
            <a:ext cx="7980363" cy="4670499"/>
          </a:xfrm>
        </p:spPr>
        <p:txBody>
          <a:bodyPr>
            <a:normAutofit fontScale="70000" lnSpcReduction="20000"/>
          </a:bodyPr>
          <a:lstStyle/>
          <a:p>
            <a:r>
              <a:rPr lang="en-US" dirty="0">
                <a:solidFill>
                  <a:schemeClr val="tx1"/>
                </a:solidFill>
                <a:latin typeface="Arial" pitchFamily="-107" charset="0"/>
                <a:ea typeface="ＭＳ Ｐゴシック" pitchFamily="-107" charset="-128"/>
                <a:cs typeface="ＭＳ Ｐゴシック" pitchFamily="-107" charset="-128"/>
              </a:rPr>
              <a:t>A PaaS cloud provides service to customers in the form of a platform on which the customer’s applications can run</a:t>
            </a:r>
          </a:p>
          <a:p>
            <a:r>
              <a:rPr lang="en-US" dirty="0">
                <a:solidFill>
                  <a:schemeClr val="tx1"/>
                </a:solidFill>
                <a:latin typeface="Arial" pitchFamily="-107" charset="0"/>
                <a:ea typeface="ＭＳ Ｐゴシック" pitchFamily="-107" charset="-128"/>
                <a:cs typeface="ＭＳ Ｐゴシック" pitchFamily="-107" charset="-128"/>
              </a:rPr>
              <a:t>PaaS enables the customer to deploy onto the cloud infrastructure customer-created or acquired applications</a:t>
            </a:r>
          </a:p>
          <a:p>
            <a:r>
              <a:rPr lang="en-US" dirty="0">
                <a:solidFill>
                  <a:schemeClr val="tx1"/>
                </a:solidFill>
                <a:latin typeface="Arial" pitchFamily="-107" charset="0"/>
                <a:ea typeface="ＭＳ Ｐゴシック" pitchFamily="-107" charset="-128"/>
                <a:cs typeface="ＭＳ Ｐゴシック" pitchFamily="-107" charset="-128"/>
              </a:rPr>
              <a:t>A PaaS cloud provides useful software building blocks, plus a number of development tools, such as programming language tools, run-time environments, and other tools that assist in deploying new applications</a:t>
            </a:r>
          </a:p>
          <a:p>
            <a:r>
              <a:rPr lang="en-US" dirty="0">
                <a:solidFill>
                  <a:schemeClr val="tx1"/>
                </a:solidFill>
                <a:latin typeface="Arial" pitchFamily="-107" charset="0"/>
                <a:ea typeface="ＭＳ Ｐゴシック" pitchFamily="-107" charset="-128"/>
                <a:cs typeface="ＭＳ Ｐゴシック" pitchFamily="-107" charset="-128"/>
              </a:rPr>
              <a:t>In effect, PaaS is an operating system in the cloud</a:t>
            </a:r>
          </a:p>
          <a:p>
            <a:r>
              <a:rPr lang="en-US" dirty="0">
                <a:solidFill>
                  <a:schemeClr val="tx1"/>
                </a:solidFill>
                <a:latin typeface="Arial" pitchFamily="-107" charset="0"/>
                <a:ea typeface="ＭＳ Ｐゴシック" pitchFamily="-107" charset="-128"/>
                <a:cs typeface="ＭＳ Ｐゴシック" pitchFamily="-107" charset="-128"/>
              </a:rPr>
              <a:t>PaaS is useful for an organization that wants to develop new or tailored applications while paying for the needed computing resources only as needed and only for as long as needed</a:t>
            </a:r>
          </a:p>
          <a:p>
            <a:endParaRPr lang="en-US" dirty="0"/>
          </a:p>
        </p:txBody>
      </p:sp>
      <p:sp>
        <p:nvSpPr>
          <p:cNvPr id="4" name="Footer Placeholder 3">
            <a:extLst>
              <a:ext uri="{FF2B5EF4-FFF2-40B4-BE49-F238E27FC236}">
                <a16:creationId xmlns:a16="http://schemas.microsoft.com/office/drawing/2014/main" id="{A2253FDA-790C-5E49-BE33-9B0771CF8EA4}"/>
              </a:ext>
            </a:extLst>
          </p:cNvPr>
          <p:cNvSpPr>
            <a:spLocks noGrp="1"/>
          </p:cNvSpPr>
          <p:nvPr>
            <p:ph type="ftr" sz="quarter" idx="11"/>
          </p:nvPr>
        </p:nvSpPr>
        <p:spPr>
          <a:xfrm>
            <a:off x="371474" y="6356350"/>
            <a:ext cx="6360765" cy="461962"/>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2245923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ADE0F-B00B-F147-927C-6E99EFD3B302}"/>
              </a:ext>
            </a:extLst>
          </p:cNvPr>
          <p:cNvSpPr>
            <a:spLocks noGrp="1"/>
          </p:cNvSpPr>
          <p:nvPr>
            <p:ph type="title"/>
          </p:nvPr>
        </p:nvSpPr>
        <p:spPr>
          <a:xfrm>
            <a:off x="0" y="39688"/>
            <a:ext cx="9143999" cy="1412875"/>
          </a:xfrm>
        </p:spPr>
        <p:txBody>
          <a:bodyPr/>
          <a:lstStyle/>
          <a:p>
            <a:r>
              <a:rPr lang="en-US" dirty="0"/>
              <a:t>Infrastructure as a Service</a:t>
            </a:r>
            <a:br>
              <a:rPr lang="en-US" dirty="0"/>
            </a:br>
            <a:r>
              <a:rPr lang="en-US" dirty="0"/>
              <a:t>(IaaS)</a:t>
            </a:r>
          </a:p>
        </p:txBody>
      </p:sp>
      <p:sp>
        <p:nvSpPr>
          <p:cNvPr id="3" name="Content Placeholder 2">
            <a:extLst>
              <a:ext uri="{FF2B5EF4-FFF2-40B4-BE49-F238E27FC236}">
                <a16:creationId xmlns:a16="http://schemas.microsoft.com/office/drawing/2014/main" id="{21296F3A-FD5A-C84C-A3E9-CB16F806EB4B}"/>
              </a:ext>
            </a:extLst>
          </p:cNvPr>
          <p:cNvSpPr>
            <a:spLocks noGrp="1"/>
          </p:cNvSpPr>
          <p:nvPr>
            <p:ph idx="1"/>
          </p:nvPr>
        </p:nvSpPr>
        <p:spPr>
          <a:xfrm>
            <a:off x="611561" y="1762125"/>
            <a:ext cx="8160966" cy="4594225"/>
          </a:xfrm>
        </p:spPr>
        <p:txBody>
          <a:bodyPr>
            <a:normAutofit fontScale="55000" lnSpcReduction="20000"/>
          </a:bodyPr>
          <a:lstStyle/>
          <a:p>
            <a:r>
              <a:rPr lang="en-US" dirty="0"/>
              <a:t>With IaaS, the customer has access to the resources of the underlying cloud infrastructure</a:t>
            </a:r>
          </a:p>
          <a:p>
            <a:pPr>
              <a:spcBef>
                <a:spcPts val="1800"/>
              </a:spcBef>
            </a:pPr>
            <a:r>
              <a:rPr lang="en-US" sz="2900" dirty="0"/>
              <a:t>The cloud service user does not manage or control the resources of the underlying cloud infrastructure but has control over operating systems, deployed applications, and possibly limited control of select networking components </a:t>
            </a:r>
          </a:p>
          <a:p>
            <a:pPr>
              <a:spcBef>
                <a:spcPts val="1800"/>
              </a:spcBef>
            </a:pPr>
            <a:r>
              <a:rPr lang="en-US" sz="2900" dirty="0"/>
              <a:t>IaaS provides virtual machines (VMs) and other virtualized hardware and operating systems </a:t>
            </a:r>
          </a:p>
          <a:p>
            <a:pPr>
              <a:spcBef>
                <a:spcPts val="1800"/>
              </a:spcBef>
            </a:pPr>
            <a:r>
              <a:rPr lang="en-US" sz="2900" dirty="0"/>
              <a:t>IaaS offers the customer processing, storage, networks, and other fundamental computing resources so that the customer is able to deploy and run arbitrary software, which can include operating systems and applications</a:t>
            </a:r>
          </a:p>
          <a:p>
            <a:pPr>
              <a:spcBef>
                <a:spcPts val="1800"/>
              </a:spcBef>
            </a:pPr>
            <a:r>
              <a:rPr lang="en-US" sz="2900" dirty="0"/>
              <a:t>IaaS enables customers to combine basic computing services, such as number crunching and data storage, to build highly adaptable computer systems</a:t>
            </a:r>
          </a:p>
          <a:p>
            <a:pPr>
              <a:spcBef>
                <a:spcPts val="1800"/>
              </a:spcBef>
            </a:pPr>
            <a:r>
              <a:rPr lang="en-US" sz="2900" dirty="0"/>
              <a:t>Typically, customers are able to self-provision this infrastructure, using a Web- based graphical user interface that serves as an IT operations management console for the overall environment</a:t>
            </a:r>
          </a:p>
          <a:p>
            <a:pPr>
              <a:spcBef>
                <a:spcPts val="1800"/>
              </a:spcBef>
            </a:pPr>
            <a:r>
              <a:rPr lang="en-US" sz="2900" dirty="0"/>
              <a:t>API access to the infrastructure may also be offered as an option </a:t>
            </a:r>
          </a:p>
          <a:p>
            <a:endParaRPr lang="en-US" dirty="0"/>
          </a:p>
          <a:p>
            <a:endParaRPr lang="en-US" dirty="0"/>
          </a:p>
        </p:txBody>
      </p:sp>
      <p:sp>
        <p:nvSpPr>
          <p:cNvPr id="4" name="Footer Placeholder 3">
            <a:extLst>
              <a:ext uri="{FF2B5EF4-FFF2-40B4-BE49-F238E27FC236}">
                <a16:creationId xmlns:a16="http://schemas.microsoft.com/office/drawing/2014/main" id="{5AED4DC4-6366-2C49-ACF8-B9A1CBB5E1C0}"/>
              </a:ext>
            </a:extLst>
          </p:cNvPr>
          <p:cNvSpPr>
            <a:spLocks noGrp="1"/>
          </p:cNvSpPr>
          <p:nvPr>
            <p:ph type="ftr" sz="quarter" idx="11"/>
          </p:nvPr>
        </p:nvSpPr>
        <p:spPr>
          <a:xfrm>
            <a:off x="371474" y="6356350"/>
            <a:ext cx="6288757" cy="501650"/>
          </a:xfrm>
        </p:spPr>
        <p:txBody>
          <a:bodyPr/>
          <a:lstStyle/>
          <a:p>
            <a:pPr>
              <a:defRPr/>
            </a:pPr>
            <a:r>
              <a:rPr lang="en-US"/>
              <a:t>© 2020 Pearson Education, Inc., Hoboken, NJ. All rights reserved.        </a:t>
            </a:r>
            <a:endParaRPr lang="en-US" dirty="0"/>
          </a:p>
        </p:txBody>
      </p:sp>
    </p:spTree>
    <p:extLst>
      <p:ext uri="{BB962C8B-B14F-4D97-AF65-F5344CB8AC3E}">
        <p14:creationId xmlns:p14="http://schemas.microsoft.com/office/powerpoint/2010/main" val="1929683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F8016735-751E-4A4F-8378-819105B9CD1C}"/>
              </a:ext>
            </a:extLst>
          </p:cNvPr>
          <p:cNvSpPr>
            <a:spLocks noGrp="1"/>
          </p:cNvSpPr>
          <p:nvPr>
            <p:ph type="ftr" sz="quarter" idx="11"/>
          </p:nvPr>
        </p:nvSpPr>
        <p:spPr>
          <a:xfrm>
            <a:off x="371474" y="6356350"/>
            <a:ext cx="5784701" cy="501650"/>
          </a:xfrm>
        </p:spPr>
        <p:txBody>
          <a:bodyPr/>
          <a:lstStyle/>
          <a:p>
            <a:pPr>
              <a:defRPr/>
            </a:pPr>
            <a:r>
              <a:rPr lang="en-US"/>
              <a:t>© 2020 Pearson Education, Inc., Hoboken, NJ. All rights reserved.        </a:t>
            </a:r>
            <a:endParaRPr lang="en-US" dirty="0"/>
          </a:p>
        </p:txBody>
      </p:sp>
      <p:pic>
        <p:nvPicPr>
          <p:cNvPr id="6" name="Picture 5">
            <a:extLst>
              <a:ext uri="{FF2B5EF4-FFF2-40B4-BE49-F238E27FC236}">
                <a16:creationId xmlns:a16="http://schemas.microsoft.com/office/drawing/2014/main" id="{F1EBF74A-6F1A-6141-8234-728A0D5B75D4}"/>
              </a:ext>
            </a:extLst>
          </p:cNvPr>
          <p:cNvPicPr>
            <a:picLocks noChangeAspect="1"/>
          </p:cNvPicPr>
          <p:nvPr/>
        </p:nvPicPr>
        <p:blipFill rotWithShape="1">
          <a:blip r:embed="rId3"/>
          <a:srcRect t="14300" b="14300"/>
          <a:stretch/>
        </p:blipFill>
        <p:spPr>
          <a:xfrm>
            <a:off x="1007604" y="54543"/>
            <a:ext cx="7128792" cy="6586912"/>
          </a:xfrm>
          <a:prstGeom prst="rect">
            <a:avLst/>
          </a:prstGeom>
        </p:spPr>
      </p:pic>
    </p:spTree>
    <p:extLst>
      <p:ext uri="{BB962C8B-B14F-4D97-AF65-F5344CB8AC3E}">
        <p14:creationId xmlns:p14="http://schemas.microsoft.com/office/powerpoint/2010/main" val="2285908120"/>
      </p:ext>
    </p:extLst>
  </p:cSld>
  <p:clrMapOvr>
    <a:masterClrMapping/>
  </p:clrMapOvr>
</p:sld>
</file>

<file path=ppt/theme/_rels/them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jpeg"/><Relationship Id="rId5" Type="http://schemas.openxmlformats.org/officeDocument/2006/relationships/image" Target="../media/image5.jpeg"/><Relationship Id="rId4" Type="http://schemas.openxmlformats.org/officeDocument/2006/relationships/image" Target="../media/image4.jpeg"/></Relationships>
</file>

<file path=ppt/theme/theme1.xml><?xml version="1.0" encoding="utf-8"?>
<a:theme xmlns:a="http://schemas.openxmlformats.org/drawingml/2006/main" name="Infusion">
  <a:themeElements>
    <a:clrScheme name="Infusion">
      <a:dk1>
        <a:sysClr val="windowText" lastClr="000000"/>
      </a:dk1>
      <a:lt1>
        <a:sysClr val="window" lastClr="FFFFFF"/>
      </a:lt1>
      <a:dk2>
        <a:srgbClr val="2F1F58"/>
      </a:dk2>
      <a:lt2>
        <a:srgbClr val="B7A9E0"/>
      </a:lt2>
      <a:accent1>
        <a:srgbClr val="8C73D0"/>
      </a:accent1>
      <a:accent2>
        <a:srgbClr val="C2E8C4"/>
      </a:accent2>
      <a:accent3>
        <a:srgbClr val="C5A6E8"/>
      </a:accent3>
      <a:accent4>
        <a:srgbClr val="B45EC7"/>
      </a:accent4>
      <a:accent5>
        <a:srgbClr val="9FDAFB"/>
      </a:accent5>
      <a:accent6>
        <a:srgbClr val="95C5B0"/>
      </a:accent6>
      <a:hlink>
        <a:srgbClr val="744AE0"/>
      </a:hlink>
      <a:folHlink>
        <a:srgbClr val="8D8AD1"/>
      </a:folHlink>
    </a:clrScheme>
    <a:fontScheme name="Infusion">
      <a:majorFont>
        <a:latin typeface="Mistral"/>
        <a:ea typeface=""/>
        <a:cs typeface=""/>
        <a:font script="Jpan" typeface="ＭＳ Ｐ明朝"/>
      </a:majorFont>
      <a:minorFont>
        <a:latin typeface="Candara"/>
        <a:ea typeface=""/>
        <a:cs typeface=""/>
        <a:font script="Jpan" typeface="メイリオ"/>
      </a:minorFont>
    </a:fontScheme>
    <a:fmtScheme name="Infusion">
      <a:fillStyleLst>
        <a:solidFill>
          <a:schemeClr val="phClr"/>
        </a:solidFill>
        <a:blipFill rotWithShape="1">
          <a:blip xmlns:r="http://schemas.openxmlformats.org/officeDocument/2006/relationships" r:embed="rId1">
            <a:duotone>
              <a:schemeClr val="phClr">
                <a:shade val="70000"/>
                <a:satMod val="120000"/>
              </a:schemeClr>
              <a:schemeClr val="phClr">
                <a:tint val="70000"/>
                <a:satMod val="300000"/>
                <a:lumMod val="125000"/>
              </a:schemeClr>
            </a:duotone>
          </a:blip>
          <a:tile tx="0" ty="0" sx="50000" sy="50000" flip="none" algn="tl"/>
        </a:blipFill>
        <a:blipFill rotWithShape="1">
          <a:blip xmlns:r="http://schemas.openxmlformats.org/officeDocument/2006/relationships" r:embed="rId2">
            <a:duotone>
              <a:schemeClr val="phClr">
                <a:shade val="70000"/>
                <a:satMod val="120000"/>
              </a:schemeClr>
              <a:schemeClr val="phClr">
                <a:tint val="70000"/>
                <a:satMod val="135000"/>
              </a:schemeClr>
            </a:duotone>
          </a:blip>
          <a:tile tx="0" ty="0" sx="40000" sy="40000" flip="none" algn="tl"/>
        </a:blipFill>
      </a:fillStyleLst>
      <a:lnStyleLst>
        <a:ln w="38100" cap="flat" cmpd="sng" algn="ctr">
          <a:solidFill>
            <a:schemeClr val="phClr">
              <a:alpha val="70000"/>
              <a:satMod val="105000"/>
            </a:schemeClr>
          </a:solidFill>
          <a:prstDash val="solid"/>
          <a:miter/>
        </a:ln>
        <a:ln w="50800" cap="flat" cmpd="sng" algn="ctr">
          <a:solidFill>
            <a:schemeClr val="phClr">
              <a:alpha val="50000"/>
            </a:schemeClr>
          </a:solidFill>
          <a:prstDash val="solid"/>
          <a:miter/>
        </a:ln>
        <a:ln w="88900" cap="flat" cmpd="sng" algn="ctr">
          <a:solidFill>
            <a:schemeClr val="phClr">
              <a:alpha val="40000"/>
            </a:schemeClr>
          </a:solidFill>
          <a:prstDash val="solid"/>
          <a:miter/>
        </a:ln>
      </a:lnStyleLst>
      <a:effectStyleLst>
        <a:effectStyle>
          <a:effectLst/>
        </a:effectStyle>
        <a:effectStyle>
          <a:effectLst>
            <a:outerShdw blurRad="38100" dist="25400" dir="5400000" rotWithShape="0">
              <a:srgbClr val="000000">
                <a:alpha val="50000"/>
              </a:srgbClr>
            </a:outerShdw>
          </a:effectLst>
        </a:effectStyle>
        <a:effectStyle>
          <a:effectLst>
            <a:innerShdw blurRad="190500" dir="13500000">
              <a:srgbClr val="000000">
                <a:alpha val="50000"/>
              </a:srgbClr>
            </a:innerShdw>
            <a:outerShdw blurRad="38100" dist="25400" dir="5400000" rotWithShape="0">
              <a:srgbClr val="000000">
                <a:alpha val="50000"/>
              </a:srgbClr>
            </a:outerShdw>
          </a:effectLst>
        </a:effectStyle>
      </a:effectStyleLst>
      <a:bgFillStyleLst>
        <a:blipFill rotWithShape="1">
          <a:blip xmlns:r="http://schemas.openxmlformats.org/officeDocument/2006/relationships" r:embed="rId3">
            <a:duotone>
              <a:schemeClr val="phClr">
                <a:shade val="70000"/>
                <a:satMod val="500000"/>
                <a:lumMod val="50000"/>
              </a:schemeClr>
              <a:schemeClr val="phClr">
                <a:satMod val="800000"/>
                <a:lumMod val="250000"/>
              </a:schemeClr>
            </a:duotone>
          </a:blip>
          <a:stretch/>
        </a:blipFill>
        <a:blipFill rotWithShape="1">
          <a:blip xmlns:r="http://schemas.openxmlformats.org/officeDocument/2006/relationships" r:embed="rId4">
            <a:duotone>
              <a:schemeClr val="phClr">
                <a:shade val="70000"/>
                <a:satMod val="500000"/>
                <a:lumMod val="50000"/>
              </a:schemeClr>
              <a:schemeClr val="phClr">
                <a:satMod val="800000"/>
                <a:lumMod val="250000"/>
              </a:schemeClr>
            </a:duotone>
          </a:blip>
          <a:stretch/>
        </a:blipFill>
        <a:blipFill rotWithShape="1">
          <a:blip xmlns:r="http://schemas.openxmlformats.org/officeDocument/2006/relationships" r:embed="rId5">
            <a:duotone>
              <a:schemeClr val="phClr">
                <a:shade val="70000"/>
                <a:satMod val="500000"/>
                <a:lumMod val="50000"/>
              </a:schemeClr>
              <a:schemeClr val="phClr">
                <a:satMod val="800000"/>
                <a:lumMod val="25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Mnementh:Users:lpb:admin:consult:Prentice-Hall:Slides:ch01.ppt</Template>
  <TotalTime>30001</TotalTime>
  <Words>11767</Words>
  <Application>Microsoft Macintosh PowerPoint</Application>
  <PresentationFormat>On-screen Show (4:3)</PresentationFormat>
  <Paragraphs>568</Paragraphs>
  <Slides>48</Slides>
  <Notes>48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Arial</vt:lpstr>
      <vt:lpstr>Candara</vt:lpstr>
      <vt:lpstr>Mistral</vt:lpstr>
      <vt:lpstr>Times New Roman</vt:lpstr>
      <vt:lpstr>Wingdings</vt:lpstr>
      <vt:lpstr>Infusion</vt:lpstr>
      <vt:lpstr>Cryptography and Network Security</vt:lpstr>
      <vt:lpstr>Chapter 22</vt:lpstr>
      <vt:lpstr>Cloud Computing</vt:lpstr>
      <vt:lpstr>PowerPoint Presentation</vt:lpstr>
      <vt:lpstr>Cloud Service Models</vt:lpstr>
      <vt:lpstr>Software as a Service (SaaS)</vt:lpstr>
      <vt:lpstr>Platform as a Service (PaaS)</vt:lpstr>
      <vt:lpstr>Infrastructure as a Service (IaaS)</vt:lpstr>
      <vt:lpstr>PowerPoint Presentation</vt:lpstr>
      <vt:lpstr>Public Cloud</vt:lpstr>
      <vt:lpstr>Public Cloud</vt:lpstr>
      <vt:lpstr>PowerPoint Presentation</vt:lpstr>
      <vt:lpstr>Private Cloud</vt:lpstr>
      <vt:lpstr>PowerPoint Presentation</vt:lpstr>
      <vt:lpstr>Community Cloud</vt:lpstr>
      <vt:lpstr>Hybrid Cloud</vt:lpstr>
      <vt:lpstr>PowerPoint Presentation</vt:lpstr>
      <vt:lpstr>Cloud Computing Reference Architecture</vt:lpstr>
      <vt:lpstr>PowerPoint Presentation</vt:lpstr>
      <vt:lpstr>PowerPoint Presentation</vt:lpstr>
      <vt:lpstr>PowerPoint Presentation</vt:lpstr>
      <vt:lpstr>PowerPoint Presentation</vt:lpstr>
      <vt:lpstr>The Cloud Security Alliance lists 12 top cloud-specific security threats, in decreasing order of severity:  </vt:lpstr>
      <vt:lpstr>STRIDE Threat Model</vt:lpstr>
      <vt:lpstr>STRIDE Threat Model</vt:lpstr>
      <vt:lpstr>STRIDE Threat Model</vt:lpstr>
      <vt:lpstr>PowerPoint Presentation</vt:lpstr>
      <vt:lpstr>Data Breaches</vt:lpstr>
      <vt:lpstr>Data Breaches</vt:lpstr>
      <vt:lpstr>Data Breaches</vt:lpstr>
      <vt:lpstr>Identity and Access Management (IAM)</vt:lpstr>
      <vt:lpstr>Insecure APIs</vt:lpstr>
      <vt:lpstr>System Vulnerabilities</vt:lpstr>
      <vt:lpstr>Account Hijacking</vt:lpstr>
      <vt:lpstr>Malicious Insiders</vt:lpstr>
      <vt:lpstr>Advanced Persistent Threats (APT)</vt:lpstr>
      <vt:lpstr>Advanced Persistent Threats (APT)</vt:lpstr>
      <vt:lpstr>PowerPoint Presentation</vt:lpstr>
      <vt:lpstr>Data Loss</vt:lpstr>
      <vt:lpstr>Categories of Due Diligence</vt:lpstr>
      <vt:lpstr>Abuse and Nefarious Use of Cloud Services</vt:lpstr>
      <vt:lpstr>Denial-of-Service</vt:lpstr>
      <vt:lpstr>Shared Technology Vulnerabilities</vt:lpstr>
      <vt:lpstr>PowerPoint Presentation</vt:lpstr>
      <vt:lpstr>OpenStack</vt:lpstr>
      <vt:lpstr>OpenStack </vt:lpstr>
      <vt:lpstr>PowerPoint Presentation</vt:lpstr>
      <vt:lpstr>Summary</vt:lpstr>
    </vt:vector>
  </TitlesOfParts>
  <Manager/>
  <Company>School of Eng &amp; IT,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William Stallings, Cryptography and Network Security 5/e</dc:title>
  <dc:subject>Lecture Overheads - Ch 16</dc:subject>
  <dc:creator>Dr Lawrie Brown</dc:creator>
  <cp:keywords/>
  <dc:description/>
  <cp:lastModifiedBy>Kim McLaughlin</cp:lastModifiedBy>
  <cp:revision>201</cp:revision>
  <cp:lastPrinted>2009-09-23T05:30:08Z</cp:lastPrinted>
  <dcterms:created xsi:type="dcterms:W3CDTF">2016-05-18T01:57:10Z</dcterms:created>
  <dcterms:modified xsi:type="dcterms:W3CDTF">2019-11-05T04:21:46Z</dcterms:modified>
  <cp:category/>
</cp:coreProperties>
</file>

<file path=docProps/thumbnail.jpeg>
</file>